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88" r:id="rId19"/>
    <p:sldId id="290" r:id="rId20"/>
    <p:sldId id="292" r:id="rId21"/>
    <p:sldId id="293" r:id="rId22"/>
    <p:sldId id="294" r:id="rId23"/>
    <p:sldId id="295" r:id="rId24"/>
    <p:sldId id="296" r:id="rId25"/>
    <p:sldId id="297" r:id="rId26"/>
    <p:sldId id="298" r:id="rId27"/>
    <p:sldId id="299" r:id="rId28"/>
    <p:sldId id="300" r:id="rId29"/>
    <p:sldId id="301" r:id="rId30"/>
    <p:sldId id="302" r:id="rId31"/>
    <p:sldId id="304" r:id="rId32"/>
    <p:sldId id="306" r:id="rId33"/>
    <p:sldId id="308" r:id="rId34"/>
    <p:sldId id="309" r:id="rId35"/>
    <p:sldId id="310" r:id="rId36"/>
    <p:sldId id="311" r:id="rId37"/>
    <p:sldId id="314" r:id="rId38"/>
    <p:sldId id="315" r:id="rId39"/>
    <p:sldId id="31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p:cViewPr varScale="1">
        <p:scale>
          <a:sx n="88" d="100"/>
          <a:sy n="88"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6192A3-857C-40F4-9766-5EBDD366A881}"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192A3-857C-40F4-9766-5EBDD366A881}"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192A3-857C-40F4-9766-5EBDD366A881}"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192A3-857C-40F4-9766-5EBDD366A881}"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192A3-857C-40F4-9766-5EBDD366A881}"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192A3-857C-40F4-9766-5EBDD366A881}"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192A3-857C-40F4-9766-5EBDD366A881}" type="datetimeFigureOut">
              <a:rPr lang="en-US" smtClean="0"/>
              <a:pPr/>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192A3-857C-40F4-9766-5EBDD366A881}"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192A3-857C-40F4-9766-5EBDD366A881}" type="datetimeFigureOut">
              <a:rPr lang="en-US" smtClean="0"/>
              <a:pPr/>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192A3-857C-40F4-9766-5EBDD366A881}"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192A3-857C-40F4-9766-5EBDD366A881}"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2A18-4B2B-4580-9205-76B489A062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192A3-857C-40F4-9766-5EBDD366A881}" type="datetimeFigureOut">
              <a:rPr lang="en-US" smtClean="0"/>
              <a:pPr/>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12A18-4B2B-4580-9205-76B489A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nSENolWbyY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caoneXrvp9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v=oaCUyZw4Tj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XvT4F2Fer4"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CT4pURpXkb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caoneXrvp9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524000"/>
          </a:xfrm>
          <a:solidFill>
            <a:srgbClr val="FF0066"/>
          </a:solidFill>
        </p:spPr>
        <p:txBody>
          <a:bodyPr>
            <a:normAutofit fontScale="90000"/>
          </a:bodyPr>
          <a:lstStyle/>
          <a:p>
            <a:r>
              <a:rPr lang="en-US" dirty="0" smtClean="0">
                <a:latin typeface="Footlight MT Light" pitchFamily="18" charset="0"/>
              </a:rPr>
              <a:t/>
            </a:r>
            <a:br>
              <a:rPr lang="en-US" dirty="0" smtClean="0">
                <a:latin typeface="Footlight MT Light" pitchFamily="18" charset="0"/>
              </a:rPr>
            </a:br>
            <a:r>
              <a:rPr lang="en-US" dirty="0" smtClean="0">
                <a:latin typeface="Footlight MT Light" pitchFamily="18" charset="0"/>
              </a:rPr>
              <a:t>Unit </a:t>
            </a:r>
            <a:r>
              <a:rPr lang="en-US" dirty="0" smtClean="0">
                <a:latin typeface="Footlight MT Light" pitchFamily="18" charset="0"/>
              </a:rPr>
              <a:t>1:</a:t>
            </a:r>
            <a:r>
              <a:rPr lang="en-US" dirty="0" smtClean="0">
                <a:latin typeface="Footlight MT Light" pitchFamily="18" charset="0"/>
              </a:rPr>
              <a:t/>
            </a:r>
            <a:br>
              <a:rPr lang="en-US" dirty="0" smtClean="0">
                <a:latin typeface="Footlight MT Light" pitchFamily="18" charset="0"/>
              </a:rPr>
            </a:br>
            <a:r>
              <a:rPr lang="en-US" dirty="0" smtClean="0">
                <a:latin typeface="Footlight MT Light" pitchFamily="18" charset="0"/>
              </a:rPr>
              <a:t>Intro to Hydrosphere Notes</a:t>
            </a:r>
            <a:br>
              <a:rPr lang="en-US" dirty="0" smtClean="0">
                <a:latin typeface="Footlight MT Light" pitchFamily="18" charset="0"/>
              </a:rPr>
            </a:br>
            <a:endParaRPr lang="en-US" dirty="0">
              <a:latin typeface="Footlight MT Light" pitchFamily="18" charset="0"/>
            </a:endParaRPr>
          </a:p>
        </p:txBody>
      </p:sp>
      <p:sp>
        <p:nvSpPr>
          <p:cNvPr id="3" name="Subtitle 2"/>
          <p:cNvSpPr>
            <a:spLocks noGrp="1"/>
          </p:cNvSpPr>
          <p:nvPr>
            <p:ph type="subTitle" idx="1"/>
          </p:nvPr>
        </p:nvSpPr>
        <p:spPr>
          <a:xfrm>
            <a:off x="0" y="2667000"/>
            <a:ext cx="9144000" cy="4038600"/>
          </a:xfrm>
        </p:spPr>
        <p:txBody>
          <a:bodyPr>
            <a:normAutofit/>
          </a:bodyPr>
          <a:lstStyle/>
          <a:p>
            <a:r>
              <a:rPr lang="en-US" b="1" dirty="0" smtClean="0">
                <a:latin typeface="Footlight MT Light" pitchFamily="18" charset="0"/>
              </a:rPr>
              <a:t>In this unit you will learn to understand the hydrosphere and the impact of humans on local systems, and the effects of the hydrosphere on </a:t>
            </a:r>
            <a:r>
              <a:rPr lang="en-US" b="1" dirty="0" smtClean="0">
                <a:latin typeface="Footlight MT Light" pitchFamily="18" charset="0"/>
              </a:rPr>
              <a:t>humans.</a:t>
            </a:r>
            <a:endParaRPr lang="en-US" b="1" dirty="0" smtClean="0">
              <a:latin typeface="Footlight MT Light" pitchFamily="18" charset="0"/>
            </a:endParaRPr>
          </a:p>
          <a:p>
            <a:endParaRPr lang="en-US" b="1" dirty="0">
              <a:latin typeface="Footlight MT Light" pitchFamily="18" charset="0"/>
            </a:endParaRPr>
          </a:p>
          <a:p>
            <a:r>
              <a:rPr lang="en-US" b="1" dirty="0" smtClean="0">
                <a:latin typeface="Footlight MT Light" pitchFamily="18" charset="0"/>
              </a:rPr>
              <a:t> </a:t>
            </a:r>
            <a:r>
              <a:rPr lang="en-US" dirty="0" smtClean="0">
                <a:hlinkClick r:id="rId2"/>
              </a:rPr>
              <a:t>An Introduction to Water</a:t>
            </a:r>
            <a:endParaRPr lang="en-US" b="1" dirty="0">
              <a:latin typeface="Footlight MT Ligh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40000"/>
              <a:lumOff val="60000"/>
            </a:schemeClr>
          </a:solidFill>
        </p:spPr>
        <p:txBody>
          <a:bodyPr/>
          <a:lstStyle/>
          <a:p>
            <a:r>
              <a:rPr lang="en-US" dirty="0" smtClean="0">
                <a:latin typeface="Footlight MT Light" pitchFamily="18" charset="0"/>
              </a:rPr>
              <a:t>Water on Earth</a:t>
            </a:r>
            <a:endParaRPr lang="en-US" dirty="0">
              <a:latin typeface="Footlight MT Light" pitchFamily="18" charset="0"/>
            </a:endParaRPr>
          </a:p>
        </p:txBody>
      </p:sp>
      <p:sp>
        <p:nvSpPr>
          <p:cNvPr id="3" name="Content Placeholder 2"/>
          <p:cNvSpPr>
            <a:spLocks noGrp="1"/>
          </p:cNvSpPr>
          <p:nvPr>
            <p:ph idx="1"/>
          </p:nvPr>
        </p:nvSpPr>
        <p:spPr>
          <a:xfrm>
            <a:off x="0" y="1295400"/>
            <a:ext cx="9144000" cy="5334000"/>
          </a:xfrm>
        </p:spPr>
        <p:txBody>
          <a:bodyPr>
            <a:normAutofit fontScale="40000" lnSpcReduction="20000"/>
          </a:bodyPr>
          <a:lstStyle/>
          <a:p>
            <a:r>
              <a:rPr lang="en-US" sz="5800" dirty="0" smtClean="0">
                <a:latin typeface="Footlight MT Light" pitchFamily="18" charset="0"/>
              </a:rPr>
              <a:t>Covers 71% of the Earth’s surface</a:t>
            </a:r>
          </a:p>
          <a:p>
            <a:pPr lvl="1"/>
            <a:r>
              <a:rPr lang="en-US" sz="5400" dirty="0" smtClean="0">
                <a:latin typeface="Footlight MT Light" pitchFamily="18" charset="0"/>
              </a:rPr>
              <a:t>Hydrosphere: the portion of the Earth that contains water</a:t>
            </a:r>
          </a:p>
          <a:p>
            <a:pPr>
              <a:buNone/>
            </a:pPr>
            <a:endParaRPr lang="en-US" sz="5800" dirty="0" smtClean="0">
              <a:latin typeface="Footlight MT Light" pitchFamily="18" charset="0"/>
            </a:endParaRPr>
          </a:p>
          <a:p>
            <a:r>
              <a:rPr lang="en-US" sz="5800" dirty="0" smtClean="0">
                <a:latin typeface="Footlight MT Light" pitchFamily="18" charset="0"/>
              </a:rPr>
              <a:t>Very little water is available to supply living organisms with what they need to survive.</a:t>
            </a:r>
          </a:p>
          <a:p>
            <a:pPr lvl="1"/>
            <a:r>
              <a:rPr lang="en-US" sz="4400" b="1" dirty="0" smtClean="0">
                <a:latin typeface="Footlight MT Light" pitchFamily="18" charset="0"/>
              </a:rPr>
              <a:t>97% of that water is not drinkable (saltwater, oceans)</a:t>
            </a:r>
          </a:p>
          <a:p>
            <a:pPr lvl="1"/>
            <a:r>
              <a:rPr lang="en-US" sz="4400" b="1" dirty="0" smtClean="0">
                <a:latin typeface="Footlight MT Light" pitchFamily="18" charset="0"/>
              </a:rPr>
              <a:t>3% is freshwater</a:t>
            </a:r>
          </a:p>
          <a:p>
            <a:pPr lvl="1">
              <a:buNone/>
            </a:pPr>
            <a:endParaRPr lang="en-US" sz="4400" dirty="0" smtClean="0">
              <a:latin typeface="Footlight MT Light" pitchFamily="18" charset="0"/>
            </a:endParaRPr>
          </a:p>
          <a:p>
            <a:r>
              <a:rPr lang="en-US" sz="5800" dirty="0" smtClean="0">
                <a:latin typeface="Footlight MT Light" pitchFamily="18" charset="0"/>
              </a:rPr>
              <a:t>Of the 3% that is fresh water</a:t>
            </a:r>
          </a:p>
          <a:p>
            <a:pPr lvl="1"/>
            <a:r>
              <a:rPr lang="en-US" sz="5100" dirty="0" smtClean="0">
                <a:latin typeface="Footlight MT Light" pitchFamily="18" charset="0"/>
              </a:rPr>
              <a:t>70% is frozen</a:t>
            </a:r>
          </a:p>
          <a:p>
            <a:pPr lvl="2"/>
            <a:r>
              <a:rPr lang="en-US" sz="4400" dirty="0" smtClean="0">
                <a:latin typeface="Footlight MT Light" pitchFamily="18" charset="0"/>
              </a:rPr>
              <a:t>In ice on land and in oceans</a:t>
            </a:r>
          </a:p>
          <a:p>
            <a:pPr lvl="1"/>
            <a:r>
              <a:rPr lang="en-US" sz="5100" dirty="0" smtClean="0">
                <a:latin typeface="Footlight MT Light" pitchFamily="18" charset="0"/>
              </a:rPr>
              <a:t>30% is free flowing</a:t>
            </a:r>
          </a:p>
          <a:p>
            <a:pPr lvl="2"/>
            <a:r>
              <a:rPr lang="en-US" sz="4400" dirty="0" smtClean="0">
                <a:latin typeface="Footlight MT Light" pitchFamily="18" charset="0"/>
              </a:rPr>
              <a:t>In rivers, lakes</a:t>
            </a:r>
          </a:p>
          <a:p>
            <a:pPr lvl="2"/>
            <a:r>
              <a:rPr lang="en-US" sz="4400" dirty="0" smtClean="0">
                <a:latin typeface="Footlight MT Light" pitchFamily="18" charset="0"/>
              </a:rPr>
              <a:t>Underground </a:t>
            </a:r>
          </a:p>
          <a:p>
            <a:pPr lvl="2"/>
            <a:r>
              <a:rPr lang="en-US" sz="4400" dirty="0" smtClean="0">
                <a:latin typeface="Footlight MT Light" pitchFamily="18" charset="0"/>
              </a:rPr>
              <a:t>In atmosphere</a:t>
            </a:r>
          </a:p>
          <a:p>
            <a:pPr lvl="2"/>
            <a:r>
              <a:rPr lang="en-US" sz="4400" dirty="0" smtClean="0">
                <a:latin typeface="Footlight MT Light" pitchFamily="18" charset="0"/>
              </a:rPr>
              <a:t>In plants and animals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4">
              <a:lumMod val="20000"/>
              <a:lumOff val="80000"/>
            </a:schemeClr>
          </a:solidFill>
        </p:spPr>
        <p:txBody>
          <a:bodyPr/>
          <a:lstStyle/>
          <a:p>
            <a:r>
              <a:rPr lang="en-US" dirty="0" smtClean="0">
                <a:latin typeface="Footlight MT Light" pitchFamily="18" charset="0"/>
              </a:rPr>
              <a:t>The Water Cycle</a:t>
            </a:r>
            <a:endParaRPr lang="en-US" dirty="0">
              <a:latin typeface="Footlight MT Light" pitchFamily="18" charset="0"/>
            </a:endParaRPr>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r>
              <a:rPr lang="en-US" sz="4000" dirty="0" smtClean="0">
                <a:latin typeface="Footlight MT Light" pitchFamily="18" charset="0"/>
              </a:rPr>
              <a:t>The continuous movement of water in and around the earth.</a:t>
            </a:r>
          </a:p>
          <a:p>
            <a:r>
              <a:rPr lang="en-US" sz="4000" dirty="0" smtClean="0">
                <a:latin typeface="Footlight MT Light" pitchFamily="18" charset="0"/>
              </a:rPr>
              <a:t>Sun drives the water cycle</a:t>
            </a:r>
          </a:p>
          <a:p>
            <a:pPr lvl="1"/>
            <a:r>
              <a:rPr lang="en-US" sz="3600" dirty="0" smtClean="0">
                <a:latin typeface="Footlight MT Light" pitchFamily="18" charset="0"/>
              </a:rPr>
              <a:t>Evaporation</a:t>
            </a:r>
          </a:p>
          <a:p>
            <a:pPr lvl="1"/>
            <a:r>
              <a:rPr lang="en-US" sz="3600" dirty="0" smtClean="0">
                <a:latin typeface="Footlight MT Light" pitchFamily="18" charset="0"/>
              </a:rPr>
              <a:t>Condensation</a:t>
            </a:r>
          </a:p>
          <a:p>
            <a:pPr lvl="1"/>
            <a:r>
              <a:rPr lang="en-US" sz="3600" dirty="0" smtClean="0">
                <a:latin typeface="Footlight MT Light" pitchFamily="18" charset="0"/>
              </a:rPr>
              <a:t>Precipitation</a:t>
            </a:r>
          </a:p>
          <a:p>
            <a:pPr lvl="1"/>
            <a:r>
              <a:rPr lang="en-US" sz="3600" dirty="0" smtClean="0">
                <a:latin typeface="Footlight MT Light" pitchFamily="18" charset="0"/>
              </a:rPr>
              <a:t>Collection</a:t>
            </a:r>
          </a:p>
          <a:p>
            <a:r>
              <a:rPr lang="en-US" sz="4000" dirty="0" smtClean="0">
                <a:latin typeface="Footlight MT Light" pitchFamily="18" charset="0"/>
              </a:rPr>
              <a:t>All water eventually flows to the oceans</a:t>
            </a:r>
          </a:p>
          <a:p>
            <a:pPr algn="ctr"/>
            <a:endParaRPr lang="en-US" sz="4000" dirty="0">
              <a:latin typeface="Footlight MT Light" pitchFamily="18" charset="0"/>
            </a:endParaRPr>
          </a:p>
          <a:p>
            <a:pPr algn="ctr">
              <a:buNone/>
            </a:pPr>
            <a:r>
              <a:rPr lang="en-US" sz="4000" dirty="0" smtClean="0">
                <a:latin typeface="Footlight MT Light" pitchFamily="18" charset="0"/>
                <a:hlinkClick r:id="rId2"/>
              </a:rPr>
              <a:t>The Water Cycle by Bill Nye</a:t>
            </a:r>
            <a:endParaRPr lang="en-US" sz="4000" dirty="0" smtClean="0">
              <a:latin typeface="Footlight MT Light" pitchFamily="18" charset="0"/>
            </a:endParaRPr>
          </a:p>
          <a:p>
            <a:endParaRPr lang="en-US" sz="4000" dirty="0">
              <a:latin typeface="Footlight MT Light" pitchFamily="18" charset="0"/>
            </a:endParaRPr>
          </a:p>
          <a:p>
            <a:endParaRPr lang="en-US" sz="4000" dirty="0" smtClean="0">
              <a:latin typeface="Footlight MT Light"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6" descr="water_cycle.jpg"/>
          <p:cNvPicPr>
            <a:picLocks noChangeAspect="1"/>
          </p:cNvPicPr>
          <p:nvPr/>
        </p:nvPicPr>
        <p:blipFill>
          <a:blip r:embed="rId2" cstate="print"/>
          <a:stretch>
            <a:fillRect/>
          </a:stretch>
        </p:blipFill>
        <p:spPr>
          <a:xfrm>
            <a:off x="1" y="1"/>
            <a:ext cx="9144000"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lumMod val="20000"/>
              <a:lumOff val="80000"/>
            </a:schemeClr>
          </a:solidFill>
        </p:spPr>
        <p:txBody>
          <a:bodyPr/>
          <a:lstStyle/>
          <a:p>
            <a:r>
              <a:rPr lang="en-US" b="1" dirty="0" smtClean="0">
                <a:latin typeface="Footlight MT Light" pitchFamily="18" charset="0"/>
              </a:rPr>
              <a:t>Evaporation</a:t>
            </a:r>
            <a:endParaRPr lang="en-US" b="1" dirty="0">
              <a:latin typeface="Footlight MT Light" pitchFamily="18" charset="0"/>
            </a:endParaRPr>
          </a:p>
        </p:txBody>
      </p:sp>
      <p:sp>
        <p:nvSpPr>
          <p:cNvPr id="3" name="Content Placeholder 2"/>
          <p:cNvSpPr>
            <a:spLocks noGrp="1"/>
          </p:cNvSpPr>
          <p:nvPr>
            <p:ph sz="quarter" idx="1"/>
          </p:nvPr>
        </p:nvSpPr>
        <p:spPr/>
        <p:txBody>
          <a:bodyPr/>
          <a:lstStyle/>
          <a:p>
            <a:r>
              <a:rPr lang="en-US" dirty="0" smtClean="0">
                <a:latin typeface="Footlight MT Light" pitchFamily="18" charset="0"/>
              </a:rPr>
              <a:t>The process in which water changes from a liquid to a gas (water vapor)</a:t>
            </a:r>
            <a:endParaRPr lang="en-US" dirty="0">
              <a:latin typeface="Footlight MT Light" pitchFamily="18" charset="0"/>
            </a:endParaRPr>
          </a:p>
        </p:txBody>
      </p:sp>
      <p:pic>
        <p:nvPicPr>
          <p:cNvPr id="5" name="Content Placeholder 4" descr="evaporation.jpg"/>
          <p:cNvPicPr>
            <a:picLocks noGrp="1" noChangeAspect="1"/>
          </p:cNvPicPr>
          <p:nvPr>
            <p:ph sz="quarter" idx="4294967295"/>
          </p:nvPr>
        </p:nvPicPr>
        <p:blipFill>
          <a:blip r:embed="rId2" cstate="print"/>
          <a:stretch>
            <a:fillRect/>
          </a:stretch>
        </p:blipFill>
        <p:spPr>
          <a:xfrm>
            <a:off x="653503" y="3048000"/>
            <a:ext cx="6128297" cy="32131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124200"/>
            <a:ext cx="9144000" cy="4953000"/>
          </a:xfrm>
          <a:custGeom>
            <a:avLst/>
            <a:gdLst>
              <a:gd name="connsiteX0" fmla="*/ 0 w 7772400"/>
              <a:gd name="connsiteY0" fmla="*/ 0 h 6172200"/>
              <a:gd name="connsiteX1" fmla="*/ 3086100 w 7772400"/>
              <a:gd name="connsiteY1" fmla="*/ 0 h 6172200"/>
              <a:gd name="connsiteX2" fmla="*/ 3086100 w 7772400"/>
              <a:gd name="connsiteY2" fmla="*/ 3086100 h 6172200"/>
              <a:gd name="connsiteX3" fmla="*/ 7772400 w 7772400"/>
              <a:gd name="connsiteY3" fmla="*/ 3086100 h 6172200"/>
              <a:gd name="connsiteX4" fmla="*/ 7772400 w 7772400"/>
              <a:gd name="connsiteY4" fmla="*/ 6172200 h 6172200"/>
              <a:gd name="connsiteX5" fmla="*/ 0 w 7772400"/>
              <a:gd name="connsiteY5" fmla="*/ 6172200 h 6172200"/>
              <a:gd name="connsiteX6" fmla="*/ 0 w 7772400"/>
              <a:gd name="connsiteY6" fmla="*/ 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400" h="6172200">
                <a:moveTo>
                  <a:pt x="0" y="0"/>
                </a:moveTo>
                <a:lnTo>
                  <a:pt x="3086100" y="0"/>
                </a:lnTo>
                <a:lnTo>
                  <a:pt x="3086100" y="3086100"/>
                </a:lnTo>
                <a:lnTo>
                  <a:pt x="7772400" y="3086100"/>
                </a:lnTo>
                <a:lnTo>
                  <a:pt x="7772400" y="6172200"/>
                </a:lnTo>
                <a:lnTo>
                  <a:pt x="0" y="6172200"/>
                </a:lnTo>
                <a:lnTo>
                  <a:pt x="0" y="0"/>
                </a:lnTo>
                <a:close/>
              </a:path>
            </a:pathLst>
          </a:custGeom>
        </p:spPr>
        <p:txBody>
          <a:bodyPr>
            <a:normAutofit/>
          </a:bodyPr>
          <a:lstStyle/>
          <a:p>
            <a:r>
              <a:rPr lang="en-US" dirty="0" smtClean="0">
                <a:latin typeface="Footlight MT Light" pitchFamily="18" charset="0"/>
              </a:rPr>
              <a:t>Water can also evaporate into the air directly from plants and trees</a:t>
            </a:r>
          </a:p>
          <a:p>
            <a:r>
              <a:rPr lang="en-US" dirty="0" smtClean="0">
                <a:latin typeface="Footlight MT Light" pitchFamily="18" charset="0"/>
              </a:rPr>
              <a:t>As they photosynthesize, they give off water vapor</a:t>
            </a:r>
          </a:p>
          <a:p>
            <a:r>
              <a:rPr lang="en-US" b="1" i="1" dirty="0" smtClean="0">
                <a:latin typeface="Footlight MT Light" pitchFamily="18" charset="0"/>
              </a:rPr>
              <a:t>Transpiration</a:t>
            </a:r>
            <a:r>
              <a:rPr lang="en-US" dirty="0" smtClean="0">
                <a:latin typeface="Footlight MT Light" pitchFamily="18" charset="0"/>
              </a:rPr>
              <a:t> is the process by which water evaporates from plants into the atmosphere</a:t>
            </a:r>
          </a:p>
          <a:p>
            <a:pPr lvl="1"/>
            <a:r>
              <a:rPr lang="en-US" b="1" i="1" dirty="0" smtClean="0">
                <a:latin typeface="Footlight MT Light" pitchFamily="18" charset="0"/>
              </a:rPr>
              <a:t>Transpiration</a:t>
            </a:r>
            <a:r>
              <a:rPr lang="en-US" dirty="0" smtClean="0">
                <a:latin typeface="Footlight MT Light" pitchFamily="18" charset="0"/>
              </a:rPr>
              <a:t> is like plants sweating</a:t>
            </a:r>
            <a:endParaRPr lang="en-US" b="1" i="1" dirty="0">
              <a:latin typeface="Footlight MT Light" pitchFamily="18" charset="0"/>
            </a:endParaRPr>
          </a:p>
        </p:txBody>
      </p:sp>
      <p:pic>
        <p:nvPicPr>
          <p:cNvPr id="4" name="Picture 3" descr="transpiration.gif"/>
          <p:cNvPicPr>
            <a:picLocks noChangeAspect="1"/>
          </p:cNvPicPr>
          <p:nvPr/>
        </p:nvPicPr>
        <p:blipFill>
          <a:blip r:embed="rId2" cstate="print"/>
          <a:stretch>
            <a:fillRect/>
          </a:stretch>
        </p:blipFill>
        <p:spPr>
          <a:xfrm>
            <a:off x="4114800" y="-457200"/>
            <a:ext cx="5196805" cy="3590925"/>
          </a:xfrm>
          <a:prstGeom prst="rect">
            <a:avLst/>
          </a:prstGeom>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92D050"/>
          </a:solidFill>
        </p:spPr>
        <p:txBody>
          <a:bodyPr/>
          <a:lstStyle/>
          <a:p>
            <a:r>
              <a:rPr lang="en-US" dirty="0" smtClean="0">
                <a:latin typeface="Footlight MT Light" pitchFamily="18" charset="0"/>
              </a:rPr>
              <a:t>Condensation</a:t>
            </a:r>
            <a:endParaRPr lang="en-US" dirty="0">
              <a:latin typeface="Footlight MT Light" pitchFamily="18" charset="0"/>
            </a:endParaRPr>
          </a:p>
        </p:txBody>
      </p:sp>
      <p:sp>
        <p:nvSpPr>
          <p:cNvPr id="5" name="Content Placeholder 4"/>
          <p:cNvSpPr>
            <a:spLocks noGrp="1"/>
          </p:cNvSpPr>
          <p:nvPr>
            <p:ph idx="1"/>
          </p:nvPr>
        </p:nvSpPr>
        <p:spPr>
          <a:xfrm>
            <a:off x="0" y="1219200"/>
            <a:ext cx="9144000" cy="4525963"/>
          </a:xfrm>
        </p:spPr>
        <p:txBody>
          <a:bodyPr/>
          <a:lstStyle/>
          <a:p>
            <a:r>
              <a:rPr lang="en-US" dirty="0" smtClean="0">
                <a:latin typeface="Footlight MT Light" pitchFamily="18" charset="0"/>
              </a:rPr>
              <a:t>The process by which water condenses to form clouds.</a:t>
            </a:r>
          </a:p>
          <a:p>
            <a:endParaRPr lang="en-US" dirty="0">
              <a:latin typeface="Footlight MT Light" pitchFamily="18" charset="0"/>
            </a:endParaRPr>
          </a:p>
          <a:p>
            <a:r>
              <a:rPr lang="en-US" dirty="0" smtClean="0">
                <a:latin typeface="Footlight MT Light" pitchFamily="18" charset="0"/>
                <a:hlinkClick r:id="rId2"/>
              </a:rPr>
              <a:t>Magic School Bus: </a:t>
            </a:r>
            <a:br>
              <a:rPr lang="en-US" dirty="0" smtClean="0">
                <a:latin typeface="Footlight MT Light" pitchFamily="18" charset="0"/>
                <a:hlinkClick r:id="rId2"/>
              </a:rPr>
            </a:br>
            <a:r>
              <a:rPr lang="en-US" dirty="0" smtClean="0">
                <a:latin typeface="Footlight MT Light" pitchFamily="18" charset="0"/>
                <a:hlinkClick r:id="rId2"/>
              </a:rPr>
              <a:t>Water Changes</a:t>
            </a:r>
            <a:endParaRPr lang="en-US" dirty="0">
              <a:latin typeface="Footlight MT Light" pitchFamily="18" charset="0"/>
            </a:endParaRPr>
          </a:p>
        </p:txBody>
      </p:sp>
      <p:pic>
        <p:nvPicPr>
          <p:cNvPr id="6" name="Picture 5" descr="clouds.jpg"/>
          <p:cNvPicPr>
            <a:picLocks noChangeAspect="1"/>
          </p:cNvPicPr>
          <p:nvPr/>
        </p:nvPicPr>
        <p:blipFill>
          <a:blip r:embed="rId3" cstate="print"/>
          <a:stretch>
            <a:fillRect/>
          </a:stretch>
        </p:blipFill>
        <p:spPr>
          <a:xfrm>
            <a:off x="4089400" y="1981200"/>
            <a:ext cx="5054600" cy="379095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rain_184125030_std.jpg"/>
          <p:cNvPicPr>
            <a:picLocks noGrp="1" noChangeAspect="1"/>
          </p:cNvPicPr>
          <p:nvPr>
            <p:ph sz="quarter" idx="2"/>
          </p:nvPr>
        </p:nvPicPr>
        <p:blipFill>
          <a:blip r:embed="rId2" cstate="print"/>
          <a:stretch>
            <a:fillRect/>
          </a:stretch>
        </p:blipFill>
        <p:spPr>
          <a:xfrm>
            <a:off x="5867400" y="3352800"/>
            <a:ext cx="3094736" cy="3179523"/>
          </a:xfrm>
        </p:spPr>
      </p:pic>
      <p:sp>
        <p:nvSpPr>
          <p:cNvPr id="2" name="Title 1"/>
          <p:cNvSpPr>
            <a:spLocks noGrp="1"/>
          </p:cNvSpPr>
          <p:nvPr>
            <p:ph type="title"/>
          </p:nvPr>
        </p:nvSpPr>
        <p:spPr>
          <a:xfrm>
            <a:off x="0" y="0"/>
            <a:ext cx="9144000" cy="990600"/>
          </a:xfrm>
          <a:solidFill>
            <a:schemeClr val="accent5">
              <a:lumMod val="60000"/>
              <a:lumOff val="40000"/>
            </a:schemeClr>
          </a:solidFill>
        </p:spPr>
        <p:txBody>
          <a:bodyPr/>
          <a:lstStyle/>
          <a:p>
            <a:r>
              <a:rPr lang="en-US" b="1" dirty="0" smtClean="0">
                <a:latin typeface="Footlight MT Light" pitchFamily="18" charset="0"/>
              </a:rPr>
              <a:t>Precipitation</a:t>
            </a:r>
            <a:endParaRPr lang="en-US" b="1" dirty="0">
              <a:latin typeface="Footlight MT Light" pitchFamily="18" charset="0"/>
            </a:endParaRPr>
          </a:p>
        </p:txBody>
      </p:sp>
      <p:sp>
        <p:nvSpPr>
          <p:cNvPr id="3" name="Content Placeholder 2"/>
          <p:cNvSpPr>
            <a:spLocks noGrp="1"/>
          </p:cNvSpPr>
          <p:nvPr>
            <p:ph sz="quarter" idx="1"/>
          </p:nvPr>
        </p:nvSpPr>
        <p:spPr>
          <a:xfrm>
            <a:off x="228600" y="1219200"/>
            <a:ext cx="9525000" cy="4906963"/>
          </a:xfrm>
        </p:spPr>
        <p:txBody>
          <a:bodyPr>
            <a:normAutofit lnSpcReduction="10000"/>
          </a:bodyPr>
          <a:lstStyle/>
          <a:p>
            <a:r>
              <a:rPr lang="en-US" sz="4800" dirty="0" smtClean="0">
                <a:latin typeface="Footlight MT Light" pitchFamily="18" charset="0"/>
              </a:rPr>
              <a:t>The water that falls from clouds.</a:t>
            </a:r>
          </a:p>
          <a:p>
            <a:r>
              <a:rPr lang="en-US" sz="4800" dirty="0" smtClean="0">
                <a:latin typeface="Footlight MT Light" pitchFamily="18" charset="0"/>
              </a:rPr>
              <a:t>Can be in the form of rain, sleet, snow, or hail. </a:t>
            </a:r>
          </a:p>
          <a:p>
            <a:endParaRPr lang="en-US" sz="4800" dirty="0">
              <a:latin typeface="Footlight MT Light" pitchFamily="18" charset="0"/>
            </a:endParaRPr>
          </a:p>
          <a:p>
            <a:r>
              <a:rPr lang="en-US" sz="4800" dirty="0" smtClean="0">
                <a:latin typeface="Footlight MT Light" pitchFamily="18" charset="0"/>
                <a:hlinkClick r:id="rId3"/>
              </a:rPr>
              <a:t>How does </a:t>
            </a:r>
            <a:br>
              <a:rPr lang="en-US" sz="4800" dirty="0" smtClean="0">
                <a:latin typeface="Footlight MT Light" pitchFamily="18" charset="0"/>
                <a:hlinkClick r:id="rId3"/>
              </a:rPr>
            </a:br>
            <a:r>
              <a:rPr lang="en-US" sz="4800" dirty="0" smtClean="0">
                <a:latin typeface="Footlight MT Light" pitchFamily="18" charset="0"/>
                <a:hlinkClick r:id="rId3"/>
              </a:rPr>
              <a:t>precipitation form?</a:t>
            </a:r>
            <a:endParaRPr lang="en-US" sz="4800" dirty="0" smtClean="0">
              <a:latin typeface="Footlight MT Ligh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a:solidFill>
            <a:schemeClr val="accent5">
              <a:lumMod val="60000"/>
              <a:lumOff val="40000"/>
            </a:schemeClr>
          </a:solidFill>
        </p:spPr>
        <p:txBody>
          <a:bodyPr/>
          <a:lstStyle/>
          <a:p>
            <a:r>
              <a:rPr lang="en-US" dirty="0" smtClean="0">
                <a:latin typeface="Footlight MT Light" pitchFamily="18" charset="0"/>
              </a:rPr>
              <a:t>Precipitation Continued</a:t>
            </a:r>
            <a:endParaRPr lang="en-US" dirty="0">
              <a:latin typeface="Footlight MT Light" pitchFamily="18" charset="0"/>
            </a:endParaRPr>
          </a:p>
        </p:txBody>
      </p:sp>
      <p:sp>
        <p:nvSpPr>
          <p:cNvPr id="3" name="Content Placeholder 2"/>
          <p:cNvSpPr>
            <a:spLocks noGrp="1"/>
          </p:cNvSpPr>
          <p:nvPr>
            <p:ph sz="quarter" idx="1"/>
          </p:nvPr>
        </p:nvSpPr>
        <p:spPr>
          <a:xfrm>
            <a:off x="0" y="838200"/>
            <a:ext cx="9144000" cy="2133600"/>
          </a:xfrm>
        </p:spPr>
        <p:txBody>
          <a:bodyPr>
            <a:noAutofit/>
          </a:bodyPr>
          <a:lstStyle/>
          <a:p>
            <a:pPr>
              <a:buNone/>
            </a:pPr>
            <a:r>
              <a:rPr lang="en-US" sz="3200" b="1" dirty="0" smtClean="0">
                <a:latin typeface="Footlight MT Light" pitchFamily="18" charset="0"/>
              </a:rPr>
              <a:t>Runoff</a:t>
            </a:r>
          </a:p>
          <a:p>
            <a:pPr lvl="1"/>
            <a:r>
              <a:rPr lang="en-US" sz="2800" dirty="0" smtClean="0">
                <a:latin typeface="Footlight MT Light" pitchFamily="18" charset="0"/>
              </a:rPr>
              <a:t>Precipitation that flows over land into streams and rivers.</a:t>
            </a:r>
          </a:p>
          <a:p>
            <a:pPr lvl="1"/>
            <a:r>
              <a:rPr lang="en-US" sz="2800" dirty="0" smtClean="0">
                <a:latin typeface="Footlight MT Light" pitchFamily="18" charset="0"/>
              </a:rPr>
              <a:t>Eventually flows back out into oceans.</a:t>
            </a:r>
            <a:endParaRPr lang="en-US" sz="2800" dirty="0">
              <a:latin typeface="Footlight MT Light" pitchFamily="18" charset="0"/>
            </a:endParaRPr>
          </a:p>
        </p:txBody>
      </p:sp>
      <p:pic>
        <p:nvPicPr>
          <p:cNvPr id="5" name="Content Placeholder 4" descr="runoff.jpg"/>
          <p:cNvPicPr>
            <a:picLocks noGrp="1" noChangeAspect="1"/>
          </p:cNvPicPr>
          <p:nvPr>
            <p:ph sz="quarter" idx="2"/>
          </p:nvPr>
        </p:nvPicPr>
        <p:blipFill>
          <a:blip r:embed="rId2" cstate="print"/>
          <a:stretch>
            <a:fillRect/>
          </a:stretch>
        </p:blipFill>
        <p:spPr>
          <a:xfrm>
            <a:off x="1905000" y="2895600"/>
            <a:ext cx="4876800" cy="3657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a:solidFill>
            <a:schemeClr val="accent6">
              <a:lumMod val="20000"/>
              <a:lumOff val="80000"/>
            </a:schemeClr>
          </a:solidFill>
        </p:spPr>
        <p:txBody>
          <a:bodyPr>
            <a:normAutofit/>
          </a:bodyPr>
          <a:lstStyle/>
          <a:p>
            <a:r>
              <a:rPr lang="en-US" sz="5400" dirty="0" smtClean="0">
                <a:latin typeface="Footlight MT Light" pitchFamily="18" charset="0"/>
              </a:rPr>
              <a:t>What is Water Collection?</a:t>
            </a:r>
            <a:endParaRPr lang="en-US" sz="5400" dirty="0">
              <a:latin typeface="Footlight MT Light" pitchFamily="18" charset="0"/>
            </a:endParaRPr>
          </a:p>
        </p:txBody>
      </p:sp>
      <p:sp>
        <p:nvSpPr>
          <p:cNvPr id="3" name="Content Placeholder 2"/>
          <p:cNvSpPr>
            <a:spLocks noGrp="1"/>
          </p:cNvSpPr>
          <p:nvPr>
            <p:ph sz="half" idx="1"/>
          </p:nvPr>
        </p:nvSpPr>
        <p:spPr>
          <a:xfrm>
            <a:off x="0" y="990600"/>
            <a:ext cx="9144000" cy="6324600"/>
          </a:xfrm>
        </p:spPr>
        <p:txBody>
          <a:bodyPr>
            <a:normAutofit/>
          </a:bodyPr>
          <a:lstStyle/>
          <a:p>
            <a:r>
              <a:rPr lang="en-US" sz="4400" b="1" dirty="0" smtClean="0">
                <a:latin typeface="Footlight MT Light" pitchFamily="18" charset="0"/>
              </a:rPr>
              <a:t>Surface Water: </a:t>
            </a:r>
            <a:r>
              <a:rPr lang="en-US" sz="4000" dirty="0" smtClean="0">
                <a:latin typeface="Footlight MT Light" pitchFamily="18" charset="0"/>
              </a:rPr>
              <a:t>Rivers, Streams, Lakes, Ponds, Puddles, Oceans, Runoff</a:t>
            </a:r>
          </a:p>
          <a:p>
            <a:endParaRPr lang="en-US" sz="4000" dirty="0" smtClean="0">
              <a:latin typeface="Footlight MT Light" pitchFamily="18" charset="0"/>
            </a:endParaRPr>
          </a:p>
          <a:p>
            <a:r>
              <a:rPr lang="en-US" sz="4400" b="1" dirty="0" smtClean="0">
                <a:latin typeface="Footlight MT Light" pitchFamily="18" charset="0"/>
              </a:rPr>
              <a:t>Groundwater: </a:t>
            </a:r>
            <a:r>
              <a:rPr lang="en-US" sz="4000" dirty="0" smtClean="0">
                <a:latin typeface="Footlight MT Light" pitchFamily="18" charset="0"/>
              </a:rPr>
              <a:t>The water found in cracks and pores in sand, gravel and rocks below the earth’s surface</a:t>
            </a:r>
          </a:p>
          <a:p>
            <a:endParaRPr lang="en-US" sz="3200" dirty="0" smtClean="0"/>
          </a:p>
          <a:p>
            <a:pPr lvl="1">
              <a:buNone/>
            </a:pPr>
            <a:endParaRPr lang="en-US" sz="32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1">
              <a:lumMod val="40000"/>
              <a:lumOff val="60000"/>
            </a:schemeClr>
          </a:solidFill>
        </p:spPr>
        <p:txBody>
          <a:bodyPr>
            <a:normAutofit/>
          </a:bodyPr>
          <a:lstStyle/>
          <a:p>
            <a:r>
              <a:rPr lang="en-US" sz="5400" dirty="0" smtClean="0">
                <a:latin typeface="Footlight MT Light" pitchFamily="18" charset="0"/>
              </a:rPr>
              <a:t>What is a river basin?</a:t>
            </a:r>
            <a:endParaRPr lang="en-US" sz="5400" dirty="0">
              <a:latin typeface="Footlight MT Light" pitchFamily="18" charset="0"/>
            </a:endParaRPr>
          </a:p>
        </p:txBody>
      </p:sp>
      <p:sp>
        <p:nvSpPr>
          <p:cNvPr id="3" name="Content Placeholder 2"/>
          <p:cNvSpPr>
            <a:spLocks noGrp="1"/>
          </p:cNvSpPr>
          <p:nvPr>
            <p:ph idx="1"/>
          </p:nvPr>
        </p:nvSpPr>
        <p:spPr>
          <a:xfrm>
            <a:off x="228600" y="990600"/>
            <a:ext cx="8915400" cy="5867400"/>
          </a:xfrm>
        </p:spPr>
        <p:txBody>
          <a:bodyPr>
            <a:normAutofit/>
          </a:bodyPr>
          <a:lstStyle/>
          <a:p>
            <a:r>
              <a:rPr lang="en-US" sz="4000" dirty="0" smtClean="0">
                <a:latin typeface="Footlight MT Light" pitchFamily="18" charset="0"/>
              </a:rPr>
              <a:t>Portion of land drained by a river and its tributaries</a:t>
            </a:r>
          </a:p>
          <a:p>
            <a:pPr lvl="1"/>
            <a:r>
              <a:rPr lang="en-US" sz="3600" b="1" dirty="0" smtClean="0">
                <a:latin typeface="Footlight MT Light" pitchFamily="18" charset="0"/>
              </a:rPr>
              <a:t>Tributary-</a:t>
            </a:r>
            <a:r>
              <a:rPr lang="en-US" sz="3600" dirty="0" smtClean="0">
                <a:latin typeface="Footlight MT Light" pitchFamily="18" charset="0"/>
              </a:rPr>
              <a:t> small stream or river that flows into a main river or lake</a:t>
            </a:r>
          </a:p>
          <a:p>
            <a:r>
              <a:rPr lang="en-US" sz="4000" dirty="0" smtClean="0">
                <a:latin typeface="Footlight MT Light" pitchFamily="18" charset="0"/>
              </a:rPr>
              <a:t>Sends all water falling from streams and creeks to a central river and out to sea</a:t>
            </a:r>
          </a:p>
          <a:p>
            <a:r>
              <a:rPr lang="en-US" sz="4000" dirty="0" smtClean="0">
                <a:latin typeface="Footlight MT Light" pitchFamily="18" charset="0"/>
              </a:rPr>
              <a:t>Final destination: estuary or ocean</a:t>
            </a:r>
          </a:p>
          <a:p>
            <a:pPr lvl="1"/>
            <a:r>
              <a:rPr lang="en-US" sz="3600" b="1" dirty="0" smtClean="0">
                <a:latin typeface="Footlight MT Light" pitchFamily="18" charset="0"/>
              </a:rPr>
              <a:t>Estuary-</a:t>
            </a:r>
            <a:r>
              <a:rPr lang="en-US" sz="3600" dirty="0" smtClean="0">
                <a:latin typeface="Footlight MT Light" pitchFamily="18" charset="0"/>
              </a:rPr>
              <a:t>area where freshwater from the river meets salt water from the ocean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6">
              <a:lumMod val="60000"/>
              <a:lumOff val="40000"/>
            </a:schemeClr>
          </a:solidFill>
        </p:spPr>
        <p:txBody>
          <a:bodyPr/>
          <a:lstStyle/>
          <a:p>
            <a:r>
              <a:rPr lang="en-US" dirty="0" smtClean="0">
                <a:latin typeface="Footlight MT Light" pitchFamily="18" charset="0"/>
              </a:rPr>
              <a:t>What makes water unique?</a:t>
            </a:r>
            <a:endParaRPr lang="en-US" dirty="0">
              <a:latin typeface="Footlight MT Light" pitchFamily="18" charset="0"/>
            </a:endParaRPr>
          </a:p>
        </p:txBody>
      </p:sp>
      <p:sp>
        <p:nvSpPr>
          <p:cNvPr id="3" name="Content Placeholder 2"/>
          <p:cNvSpPr>
            <a:spLocks noGrp="1"/>
          </p:cNvSpPr>
          <p:nvPr>
            <p:ph idx="1"/>
          </p:nvPr>
        </p:nvSpPr>
        <p:spPr>
          <a:xfrm>
            <a:off x="0" y="1600200"/>
            <a:ext cx="9144000" cy="5105400"/>
          </a:xfrm>
        </p:spPr>
        <p:txBody>
          <a:bodyPr/>
          <a:lstStyle/>
          <a:p>
            <a:pPr>
              <a:buNone/>
            </a:pPr>
            <a:r>
              <a:rPr lang="en-US" dirty="0" smtClean="0">
                <a:latin typeface="Footlight MT Light" pitchFamily="18" charset="0"/>
              </a:rPr>
              <a:t>1. Water is one of the most common substances on Earth.</a:t>
            </a:r>
          </a:p>
          <a:p>
            <a:pPr>
              <a:buNone/>
            </a:pPr>
            <a:r>
              <a:rPr lang="en-US" dirty="0" smtClean="0">
                <a:latin typeface="Footlight MT Light" pitchFamily="18" charset="0"/>
              </a:rPr>
              <a:t>2. It is the only substance that occurs as a solid, liquid, and gas</a:t>
            </a:r>
          </a:p>
          <a:p>
            <a:pPr>
              <a:buNone/>
            </a:pPr>
            <a:r>
              <a:rPr lang="en-US" dirty="0" smtClean="0">
                <a:latin typeface="Footlight MT Light" pitchFamily="18" charset="0"/>
              </a:rPr>
              <a:t>3. Water is known as the “universal solvent” because so many substances dissolve in water</a:t>
            </a:r>
          </a:p>
          <a:p>
            <a:pPr>
              <a:buNone/>
            </a:pPr>
            <a:r>
              <a:rPr lang="en-US" dirty="0">
                <a:latin typeface="Footlight MT Light" pitchFamily="18" charset="0"/>
              </a:rPr>
              <a:t> </a:t>
            </a:r>
            <a:r>
              <a:rPr lang="en-US" dirty="0" smtClean="0">
                <a:latin typeface="Footlight MT Light" pitchFamily="18" charset="0"/>
              </a:rPr>
              <a:t>		-Because water is the universal solvent, it is </a:t>
            </a:r>
            <a:br>
              <a:rPr lang="en-US" dirty="0" smtClean="0">
                <a:latin typeface="Footlight MT Light" pitchFamily="18" charset="0"/>
              </a:rPr>
            </a:br>
            <a:r>
              <a:rPr lang="en-US" dirty="0" smtClean="0">
                <a:latin typeface="Footlight MT Light" pitchFamily="18" charset="0"/>
              </a:rPr>
              <a:t>       rarely found “pure” on Earth.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FFFF66"/>
          </a:solidFill>
        </p:spPr>
        <p:txBody>
          <a:bodyPr>
            <a:normAutofit/>
          </a:bodyPr>
          <a:lstStyle/>
          <a:p>
            <a:r>
              <a:rPr lang="en-US" sz="5400" dirty="0" smtClean="0">
                <a:latin typeface="Footlight MT Light" pitchFamily="18" charset="0"/>
              </a:rPr>
              <a:t>River Basins vs. Watersheds</a:t>
            </a:r>
            <a:endParaRPr lang="en-US" sz="5400" dirty="0">
              <a:latin typeface="Footlight MT Light" pitchFamily="18" charset="0"/>
            </a:endParaRPr>
          </a:p>
        </p:txBody>
      </p:sp>
      <p:sp>
        <p:nvSpPr>
          <p:cNvPr id="3" name="Content Placeholder 2"/>
          <p:cNvSpPr>
            <a:spLocks noGrp="1"/>
          </p:cNvSpPr>
          <p:nvPr>
            <p:ph sz="half" idx="1"/>
          </p:nvPr>
        </p:nvSpPr>
        <p:spPr>
          <a:xfrm>
            <a:off x="0" y="1981200"/>
            <a:ext cx="9144000" cy="5029200"/>
          </a:xfrm>
        </p:spPr>
        <p:txBody>
          <a:bodyPr>
            <a:normAutofit/>
          </a:bodyPr>
          <a:lstStyle/>
          <a:p>
            <a:r>
              <a:rPr lang="en-US" sz="3600" b="1" dirty="0" smtClean="0">
                <a:latin typeface="Footlight MT Light" pitchFamily="18" charset="0"/>
              </a:rPr>
              <a:t>Larger river basins are made up of many interconnected watersheds</a:t>
            </a:r>
          </a:p>
          <a:p>
            <a:pPr lvl="1"/>
            <a:r>
              <a:rPr lang="en-US" sz="3200" dirty="0" smtClean="0">
                <a:latin typeface="Footlight MT Light" pitchFamily="18" charset="0"/>
              </a:rPr>
              <a:t>Example:  Cape Fear and Neuse River Basins are made of many small watersheds</a:t>
            </a:r>
          </a:p>
          <a:p>
            <a:r>
              <a:rPr lang="en-US" sz="3600" b="1" dirty="0" smtClean="0">
                <a:latin typeface="Footlight MT Light" pitchFamily="18" charset="0"/>
              </a:rPr>
              <a:t>Watershed: </a:t>
            </a:r>
            <a:r>
              <a:rPr lang="en-US" sz="3600" dirty="0" smtClean="0">
                <a:latin typeface="Footlight MT Light" pitchFamily="18" charset="0"/>
              </a:rPr>
              <a:t>areas of land around a smaller river, stream, or lake</a:t>
            </a:r>
          </a:p>
          <a:p>
            <a:pPr lvl="1"/>
            <a:r>
              <a:rPr lang="en-US" sz="3200" dirty="0" smtClean="0">
                <a:latin typeface="Footlight MT Light" pitchFamily="18" charset="0"/>
              </a:rPr>
              <a:t>Water runs to the lowest point- a river, stream, lake, or ocean</a:t>
            </a:r>
          </a:p>
          <a:p>
            <a:endParaRPr lang="en-US" dirty="0"/>
          </a:p>
        </p:txBody>
      </p:sp>
      <p:sp>
        <p:nvSpPr>
          <p:cNvPr id="9" name="TextBox 8"/>
          <p:cNvSpPr txBox="1"/>
          <p:nvPr/>
        </p:nvSpPr>
        <p:spPr>
          <a:xfrm>
            <a:off x="381000" y="914400"/>
            <a:ext cx="8229600" cy="954107"/>
          </a:xfrm>
          <a:prstGeom prst="rect">
            <a:avLst/>
          </a:prstGeom>
          <a:noFill/>
        </p:spPr>
        <p:txBody>
          <a:bodyPr wrap="square" rtlCol="0">
            <a:spAutoFit/>
          </a:bodyPr>
          <a:lstStyle/>
          <a:p>
            <a:pPr algn="ctr"/>
            <a:r>
              <a:rPr lang="en-US" sz="2800" b="1" dirty="0" smtClean="0">
                <a:latin typeface="Footlight MT Light" pitchFamily="18" charset="0"/>
              </a:rPr>
              <a:t>Every single living land dweller lives in a river basin. All water drains towards the ocean due to gravity. </a:t>
            </a:r>
            <a:endParaRPr lang="en-US" sz="2800" b="1" dirty="0">
              <a:latin typeface="Footlight MT Light"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atershed.jpg"/>
          <p:cNvPicPr>
            <a:picLocks noGrp="1" noChangeAspect="1"/>
          </p:cNvPicPr>
          <p:nvPr>
            <p:ph idx="1"/>
          </p:nvPr>
        </p:nvPicPr>
        <p:blipFill>
          <a:blip r:embed="rId2" cstate="print"/>
          <a:stretch>
            <a:fillRect/>
          </a:stretch>
        </p:blipFill>
        <p:spPr>
          <a:xfrm>
            <a:off x="457200" y="558800"/>
            <a:ext cx="8153400" cy="5842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4">
              <a:lumMod val="20000"/>
              <a:lumOff val="80000"/>
            </a:schemeClr>
          </a:solidFill>
        </p:spPr>
        <p:txBody>
          <a:bodyPr/>
          <a:lstStyle/>
          <a:p>
            <a:r>
              <a:rPr lang="en-US" dirty="0" smtClean="0">
                <a:latin typeface="Footlight MT Light" pitchFamily="18" charset="0"/>
              </a:rPr>
              <a:t>What is a divide?</a:t>
            </a:r>
            <a:endParaRPr lang="en-US" dirty="0">
              <a:latin typeface="Footlight MT Light" pitchFamily="18" charset="0"/>
            </a:endParaRPr>
          </a:p>
        </p:txBody>
      </p:sp>
      <p:sp>
        <p:nvSpPr>
          <p:cNvPr id="3" name="Content Placeholder 2"/>
          <p:cNvSpPr>
            <a:spLocks noGrp="1"/>
          </p:cNvSpPr>
          <p:nvPr>
            <p:ph idx="1"/>
          </p:nvPr>
        </p:nvSpPr>
        <p:spPr>
          <a:xfrm>
            <a:off x="152400" y="838200"/>
            <a:ext cx="8839200" cy="6019800"/>
          </a:xfrm>
        </p:spPr>
        <p:txBody>
          <a:bodyPr>
            <a:normAutofit lnSpcReduction="10000"/>
          </a:bodyPr>
          <a:lstStyle/>
          <a:p>
            <a:r>
              <a:rPr lang="en-US" sz="3600" dirty="0" smtClean="0">
                <a:latin typeface="Footlight MT Light" pitchFamily="18" charset="0"/>
              </a:rPr>
              <a:t>A ridge (or high land) from which water flows in different directions</a:t>
            </a:r>
          </a:p>
          <a:p>
            <a:pPr lvl="1"/>
            <a:r>
              <a:rPr lang="en-US" sz="3200" dirty="0" smtClean="0">
                <a:latin typeface="Footlight MT Light" pitchFamily="18" charset="0"/>
              </a:rPr>
              <a:t>Ridge of a mountain range</a:t>
            </a:r>
          </a:p>
          <a:p>
            <a:pPr lvl="1"/>
            <a:r>
              <a:rPr lang="en-US" sz="3200" dirty="0" smtClean="0">
                <a:latin typeface="Footlight MT Light" pitchFamily="18" charset="0"/>
              </a:rPr>
              <a:t>Line of highest ground</a:t>
            </a:r>
          </a:p>
          <a:p>
            <a:pPr lvl="1"/>
            <a:endParaRPr lang="en-US" sz="3200" dirty="0" smtClean="0">
              <a:latin typeface="Footlight MT Light" pitchFamily="18" charset="0"/>
            </a:endParaRPr>
          </a:p>
          <a:p>
            <a:pPr lvl="1"/>
            <a:endParaRPr lang="en-US" sz="3200" dirty="0" smtClean="0">
              <a:latin typeface="Footlight MT Light" pitchFamily="18" charset="0"/>
            </a:endParaRPr>
          </a:p>
          <a:p>
            <a:pPr lvl="1"/>
            <a:endParaRPr lang="en-US" sz="3200" dirty="0" smtClean="0">
              <a:latin typeface="Footlight MT Light" pitchFamily="18" charset="0"/>
            </a:endParaRPr>
          </a:p>
          <a:p>
            <a:r>
              <a:rPr lang="en-US" sz="3600" b="1" dirty="0" smtClean="0">
                <a:latin typeface="Footlight MT Light" pitchFamily="18" charset="0"/>
              </a:rPr>
              <a:t>Drainage basin- </a:t>
            </a:r>
            <a:r>
              <a:rPr lang="en-US" sz="3600" dirty="0" smtClean="0">
                <a:latin typeface="Footlight MT Light" pitchFamily="18" charset="0"/>
              </a:rPr>
              <a:t>area into which all of the water on one side of a divide flows</a:t>
            </a:r>
          </a:p>
          <a:p>
            <a:pPr lvl="1"/>
            <a:r>
              <a:rPr lang="en-US" sz="3200" dirty="0" smtClean="0">
                <a:latin typeface="Footlight MT Light" pitchFamily="18" charset="0"/>
              </a:rPr>
              <a:t>All rivers, streams, and lakes are in a drainage basin</a:t>
            </a:r>
            <a:endParaRPr lang="en-US" sz="3200" dirty="0">
              <a:latin typeface="Footlight MT Light" pitchFamily="18" charset="0"/>
            </a:endParaRPr>
          </a:p>
        </p:txBody>
      </p:sp>
      <p:pic>
        <p:nvPicPr>
          <p:cNvPr id="4" name="Picture 3" descr="WaterShed_divide.jpg"/>
          <p:cNvPicPr>
            <a:picLocks noChangeAspect="1"/>
          </p:cNvPicPr>
          <p:nvPr/>
        </p:nvPicPr>
        <p:blipFill>
          <a:blip r:embed="rId2" cstate="print"/>
          <a:stretch>
            <a:fillRect/>
          </a:stretch>
        </p:blipFill>
        <p:spPr>
          <a:xfrm>
            <a:off x="6553200" y="1447800"/>
            <a:ext cx="1825282" cy="29718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chemeClr val="accent3">
              <a:lumMod val="40000"/>
              <a:lumOff val="60000"/>
            </a:schemeClr>
          </a:solidFill>
        </p:spPr>
        <p:txBody>
          <a:bodyPr/>
          <a:lstStyle/>
          <a:p>
            <a:r>
              <a:rPr lang="en-US" dirty="0" smtClean="0">
                <a:latin typeface="Footlight MT Light" pitchFamily="18" charset="0"/>
              </a:rPr>
              <a:t>What river basin do we live in?</a:t>
            </a:r>
            <a:endParaRPr lang="en-US" dirty="0">
              <a:latin typeface="Footlight MT Light" pitchFamily="18" charset="0"/>
            </a:endParaRPr>
          </a:p>
        </p:txBody>
      </p:sp>
      <p:sp>
        <p:nvSpPr>
          <p:cNvPr id="3" name="Content Placeholder 2"/>
          <p:cNvSpPr>
            <a:spLocks noGrp="1"/>
          </p:cNvSpPr>
          <p:nvPr>
            <p:ph idx="1"/>
          </p:nvPr>
        </p:nvSpPr>
        <p:spPr>
          <a:xfrm>
            <a:off x="152400" y="838200"/>
            <a:ext cx="8991600" cy="5287963"/>
          </a:xfrm>
        </p:spPr>
        <p:txBody>
          <a:bodyPr>
            <a:normAutofit fontScale="92500" lnSpcReduction="10000"/>
          </a:bodyPr>
          <a:lstStyle/>
          <a:p>
            <a:r>
              <a:rPr lang="en-US" sz="4000" dirty="0" smtClean="0">
                <a:latin typeface="Footlight MT Light" pitchFamily="18" charset="0"/>
              </a:rPr>
              <a:t>Everyone lives in a river basin</a:t>
            </a:r>
          </a:p>
          <a:p>
            <a:pPr lvl="1"/>
            <a:r>
              <a:rPr lang="en-US" sz="3600" dirty="0" smtClean="0">
                <a:latin typeface="Footlight MT Light" pitchFamily="18" charset="0"/>
              </a:rPr>
              <a:t>Our actions affect water quality and quantity downstream</a:t>
            </a:r>
          </a:p>
          <a:p>
            <a:r>
              <a:rPr lang="en-US" sz="4000" dirty="0" smtClean="0">
                <a:latin typeface="Footlight MT Light" pitchFamily="18" charset="0"/>
              </a:rPr>
              <a:t>17 river basins in NC</a:t>
            </a:r>
          </a:p>
          <a:p>
            <a:pPr lvl="1"/>
            <a:r>
              <a:rPr lang="en-US" sz="3600" dirty="0" smtClean="0">
                <a:latin typeface="Footlight MT Light" pitchFamily="18" charset="0"/>
              </a:rPr>
              <a:t>Feeds nations largest and most productive coastal estuaries</a:t>
            </a:r>
          </a:p>
          <a:p>
            <a:pPr lvl="1"/>
            <a:endParaRPr lang="en-US" sz="3600" dirty="0" smtClean="0">
              <a:latin typeface="Footlight MT Light" pitchFamily="18" charset="0"/>
            </a:endParaRPr>
          </a:p>
          <a:p>
            <a:r>
              <a:rPr lang="en-US" sz="4000" dirty="0" smtClean="0">
                <a:latin typeface="Footlight MT Light" pitchFamily="18" charset="0"/>
              </a:rPr>
              <a:t>MPMS is in the Cape Fear River Basin.</a:t>
            </a:r>
          </a:p>
          <a:p>
            <a:r>
              <a:rPr lang="en-US" sz="4000" dirty="0" smtClean="0">
                <a:latin typeface="Footlight MT Light" pitchFamily="18" charset="0"/>
              </a:rPr>
              <a:t>East of 55: Neuse River Basin</a:t>
            </a:r>
          </a:p>
          <a:p>
            <a:endParaRPr lang="en-US" sz="4000" dirty="0" smtClean="0"/>
          </a:p>
          <a:p>
            <a:endParaRPr lang="en-US" sz="4000"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c river basin map.jpg"/>
          <p:cNvPicPr>
            <a:picLocks noGrp="1" noChangeAspect="1"/>
          </p:cNvPicPr>
          <p:nvPr>
            <p:ph idx="1"/>
          </p:nvPr>
        </p:nvPicPr>
        <p:blipFill>
          <a:blip r:embed="rId2" cstate="print"/>
          <a:stretch>
            <a:fillRect/>
          </a:stretch>
        </p:blipFill>
        <p:spPr>
          <a:xfrm>
            <a:off x="0" y="990600"/>
            <a:ext cx="9391338" cy="42672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a:solidFill>
            <a:schemeClr val="accent5">
              <a:lumMod val="60000"/>
              <a:lumOff val="40000"/>
            </a:schemeClr>
          </a:solidFill>
        </p:spPr>
        <p:txBody>
          <a:bodyPr/>
          <a:lstStyle/>
          <a:p>
            <a:pPr eaLnBrk="1" hangingPunct="1"/>
            <a:r>
              <a:rPr lang="en-US" dirty="0" smtClean="0">
                <a:latin typeface="Footlight MT Light" pitchFamily="18" charset="0"/>
              </a:rPr>
              <a:t>Ponds and Lakes</a:t>
            </a:r>
          </a:p>
        </p:txBody>
      </p:sp>
      <p:sp>
        <p:nvSpPr>
          <p:cNvPr id="16387" name="Rectangle 3"/>
          <p:cNvSpPr>
            <a:spLocks noGrp="1" noChangeArrowheads="1"/>
          </p:cNvSpPr>
          <p:nvPr>
            <p:ph type="body" idx="1"/>
          </p:nvPr>
        </p:nvSpPr>
        <p:spPr>
          <a:xfrm>
            <a:off x="0" y="914400"/>
            <a:ext cx="9144000" cy="5486400"/>
          </a:xfrm>
        </p:spPr>
        <p:txBody>
          <a:bodyPr>
            <a:noAutofit/>
          </a:bodyPr>
          <a:lstStyle/>
          <a:p>
            <a:pPr eaLnBrk="1" hangingPunct="1"/>
            <a:endParaRPr lang="en-US" dirty="0" smtClean="0">
              <a:latin typeface="Footlight MT Light" pitchFamily="18" charset="0"/>
            </a:endParaRPr>
          </a:p>
          <a:p>
            <a:pPr eaLnBrk="1" hangingPunct="1"/>
            <a:r>
              <a:rPr lang="en-US" dirty="0" smtClean="0">
                <a:latin typeface="Footlight MT Light" pitchFamily="18" charset="0"/>
              </a:rPr>
              <a:t>Naturally form where water collects</a:t>
            </a:r>
          </a:p>
          <a:p>
            <a:pPr eaLnBrk="1" hangingPunct="1"/>
            <a:r>
              <a:rPr lang="en-US" dirty="0" smtClean="0">
                <a:latin typeface="Footlight MT Light" pitchFamily="18" charset="0"/>
              </a:rPr>
              <a:t>Lake Turnover</a:t>
            </a:r>
          </a:p>
          <a:p>
            <a:pPr lvl="1" eaLnBrk="1" hangingPunct="1"/>
            <a:r>
              <a:rPr lang="en-US" dirty="0" smtClean="0">
                <a:latin typeface="Footlight MT Light" pitchFamily="18" charset="0"/>
              </a:rPr>
              <a:t>Lake water is not still</a:t>
            </a:r>
          </a:p>
          <a:p>
            <a:pPr lvl="1" eaLnBrk="1" hangingPunct="1"/>
            <a:r>
              <a:rPr lang="en-US" dirty="0" smtClean="0">
                <a:latin typeface="Footlight MT Light" pitchFamily="18" charset="0"/>
              </a:rPr>
              <a:t>It is not all the same temperature</a:t>
            </a:r>
          </a:p>
          <a:p>
            <a:pPr lvl="1" eaLnBrk="1" hangingPunct="1">
              <a:buNone/>
            </a:pPr>
            <a:endParaRPr lang="en-US" dirty="0" smtClean="0">
              <a:latin typeface="Footlight MT Light" pitchFamily="18" charset="0"/>
            </a:endParaRPr>
          </a:p>
          <a:p>
            <a:pPr eaLnBrk="1" hangingPunct="1"/>
            <a:r>
              <a:rPr lang="en-US" b="1" i="1" dirty="0" err="1" smtClean="0">
                <a:latin typeface="Footlight MT Light" pitchFamily="18" charset="0"/>
              </a:rPr>
              <a:t>Eutrophication</a:t>
            </a:r>
            <a:endParaRPr lang="en-US" b="1" i="1" dirty="0" smtClean="0">
              <a:latin typeface="Footlight MT Light" pitchFamily="18" charset="0"/>
            </a:endParaRPr>
          </a:p>
          <a:p>
            <a:pPr lvl="1" eaLnBrk="1" hangingPunct="1"/>
            <a:r>
              <a:rPr lang="en-US" dirty="0" smtClean="0">
                <a:latin typeface="Footlight MT Light" pitchFamily="18" charset="0"/>
              </a:rPr>
              <a:t>An increase in the nutrients in a lake or pond</a:t>
            </a:r>
          </a:p>
          <a:p>
            <a:pPr lvl="1" eaLnBrk="1" hangingPunct="1"/>
            <a:r>
              <a:rPr lang="en-US" dirty="0" smtClean="0">
                <a:latin typeface="Footlight MT Light" pitchFamily="18" charset="0"/>
              </a:rPr>
              <a:t>Most lakes eventually fill in and become meadows</a:t>
            </a:r>
          </a:p>
          <a:p>
            <a:pPr lvl="1" eaLnBrk="1" hangingPunct="1"/>
            <a:r>
              <a:rPr lang="en-US" dirty="0" smtClean="0">
                <a:latin typeface="Footlight MT Light" pitchFamily="18" charset="0"/>
              </a:rPr>
              <a:t>Slow process</a:t>
            </a:r>
          </a:p>
        </p:txBody>
      </p:sp>
      <p:pic>
        <p:nvPicPr>
          <p:cNvPr id="4" name="Picture 3" descr="conway-lake-fall-trunover.gif"/>
          <p:cNvPicPr>
            <a:picLocks noChangeAspect="1"/>
          </p:cNvPicPr>
          <p:nvPr/>
        </p:nvPicPr>
        <p:blipFill>
          <a:blip r:embed="rId2" cstate="print"/>
          <a:stretch>
            <a:fillRect/>
          </a:stretch>
        </p:blipFill>
        <p:spPr>
          <a:xfrm>
            <a:off x="6019800" y="1653540"/>
            <a:ext cx="2872596" cy="25374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blinds(horizontal)">
                                      <p:cBhvr>
                                        <p:cTn id="27" dur="500"/>
                                        <p:tgtEl>
                                          <p:spTgt spid="163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387">
                                            <p:txEl>
                                              <p:pRg st="7" end="7"/>
                                            </p:txEl>
                                          </p:spTgt>
                                        </p:tgtEl>
                                        <p:attrNameLst>
                                          <p:attrName>style.visibility</p:attrName>
                                        </p:attrNameLst>
                                      </p:cBhvr>
                                      <p:to>
                                        <p:strVal val="visible"/>
                                      </p:to>
                                    </p:set>
                                    <p:animEffect transition="in" filter="blinds(horizontal)">
                                      <p:cBhvr>
                                        <p:cTn id="32" dur="500"/>
                                        <p:tgtEl>
                                          <p:spTgt spid="1638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387">
                                            <p:txEl>
                                              <p:pRg st="8" end="8"/>
                                            </p:txEl>
                                          </p:spTgt>
                                        </p:tgtEl>
                                        <p:attrNameLst>
                                          <p:attrName>style.visibility</p:attrName>
                                        </p:attrNameLst>
                                      </p:cBhvr>
                                      <p:to>
                                        <p:strVal val="visible"/>
                                      </p:to>
                                    </p:set>
                                    <p:animEffect transition="in" filter="blinds(horizontal)">
                                      <p:cBhvr>
                                        <p:cTn id="37" dur="500"/>
                                        <p:tgtEl>
                                          <p:spTgt spid="1638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387">
                                            <p:txEl>
                                              <p:pRg st="9" end="9"/>
                                            </p:txEl>
                                          </p:spTgt>
                                        </p:tgtEl>
                                        <p:attrNameLst>
                                          <p:attrName>style.visibility</p:attrName>
                                        </p:attrNameLst>
                                      </p:cBhvr>
                                      <p:to>
                                        <p:strVal val="visible"/>
                                      </p:to>
                                    </p:set>
                                    <p:animEffect transition="in" filter="blinds(horizontal)">
                                      <p:cBhvr>
                                        <p:cTn id="42"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990600"/>
          </a:xfrm>
          <a:solidFill>
            <a:schemeClr val="accent4">
              <a:lumMod val="40000"/>
              <a:lumOff val="60000"/>
            </a:schemeClr>
          </a:solidFill>
        </p:spPr>
        <p:txBody>
          <a:bodyPr/>
          <a:lstStyle/>
          <a:p>
            <a:pPr eaLnBrk="1" hangingPunct="1"/>
            <a:r>
              <a:rPr lang="en-US" dirty="0" smtClean="0">
                <a:latin typeface="Footlight MT Light" pitchFamily="18" charset="0"/>
              </a:rPr>
              <a:t>Natural </a:t>
            </a:r>
            <a:r>
              <a:rPr lang="en-US" dirty="0" err="1" smtClean="0">
                <a:latin typeface="Footlight MT Light" pitchFamily="18" charset="0"/>
              </a:rPr>
              <a:t>Eutrophication</a:t>
            </a:r>
            <a:endParaRPr lang="en-US" dirty="0" smtClean="0">
              <a:latin typeface="Footlight MT Light" pitchFamily="18" charset="0"/>
            </a:endParaRPr>
          </a:p>
        </p:txBody>
      </p:sp>
      <p:pic>
        <p:nvPicPr>
          <p:cNvPr id="7171" name="Content Placeholder 3" descr="NaturalEutrophication.jpg"/>
          <p:cNvPicPr>
            <a:picLocks noGrp="1" noChangeAspect="1"/>
          </p:cNvPicPr>
          <p:nvPr>
            <p:ph idx="1"/>
          </p:nvPr>
        </p:nvPicPr>
        <p:blipFill>
          <a:blip r:embed="rId2" cstate="print"/>
          <a:srcRect/>
          <a:stretch>
            <a:fillRect/>
          </a:stretch>
        </p:blipFill>
        <p:spPr>
          <a:xfrm>
            <a:off x="228600" y="1912938"/>
            <a:ext cx="8761413" cy="4716462"/>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914400"/>
          </a:xfrm>
          <a:solidFill>
            <a:schemeClr val="accent4">
              <a:lumMod val="40000"/>
              <a:lumOff val="60000"/>
            </a:schemeClr>
          </a:solidFill>
        </p:spPr>
        <p:txBody>
          <a:bodyPr/>
          <a:lstStyle/>
          <a:p>
            <a:pPr eaLnBrk="1" hangingPunct="1"/>
            <a:r>
              <a:rPr lang="en-US" dirty="0" smtClean="0">
                <a:latin typeface="Footlight MT Light" pitchFamily="18" charset="0"/>
              </a:rPr>
              <a:t>Cultural </a:t>
            </a:r>
            <a:r>
              <a:rPr lang="en-US" dirty="0" err="1" smtClean="0">
                <a:latin typeface="Footlight MT Light" pitchFamily="18" charset="0"/>
              </a:rPr>
              <a:t>Eutrophication</a:t>
            </a:r>
            <a:endParaRPr lang="en-US" dirty="0" smtClean="0">
              <a:latin typeface="Footlight MT Light" pitchFamily="18" charset="0"/>
            </a:endParaRPr>
          </a:p>
        </p:txBody>
      </p:sp>
      <p:pic>
        <p:nvPicPr>
          <p:cNvPr id="8195" name="Content Placeholder 3" descr="CulturalEutrophication.jpg"/>
          <p:cNvPicPr>
            <a:picLocks noGrp="1" noChangeAspect="1"/>
          </p:cNvPicPr>
          <p:nvPr>
            <p:ph idx="1"/>
          </p:nvPr>
        </p:nvPicPr>
        <p:blipFill>
          <a:blip r:embed="rId2" cstate="print"/>
          <a:srcRect/>
          <a:stretch>
            <a:fillRect/>
          </a:stretch>
        </p:blipFill>
        <p:spPr>
          <a:xfrm>
            <a:off x="63500" y="1828800"/>
            <a:ext cx="8926513" cy="48768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52400"/>
            <a:ext cx="9144000" cy="990600"/>
          </a:xfrm>
          <a:solidFill>
            <a:schemeClr val="tx1">
              <a:lumMod val="50000"/>
              <a:lumOff val="50000"/>
            </a:schemeClr>
          </a:solidFill>
        </p:spPr>
        <p:txBody>
          <a:bodyPr/>
          <a:lstStyle/>
          <a:p>
            <a:pPr eaLnBrk="1" hangingPunct="1"/>
            <a:r>
              <a:rPr lang="en-US" dirty="0" smtClean="0">
                <a:latin typeface="Footlight MT Light" pitchFamily="18" charset="0"/>
              </a:rPr>
              <a:t>Groundwater</a:t>
            </a:r>
          </a:p>
        </p:txBody>
      </p:sp>
      <p:sp>
        <p:nvSpPr>
          <p:cNvPr id="18435" name="Rectangle 3"/>
          <p:cNvSpPr>
            <a:spLocks noGrp="1" noChangeArrowheads="1"/>
          </p:cNvSpPr>
          <p:nvPr>
            <p:ph type="body" idx="1"/>
          </p:nvPr>
        </p:nvSpPr>
        <p:spPr>
          <a:xfrm>
            <a:off x="0" y="762000"/>
            <a:ext cx="8991600" cy="5715000"/>
          </a:xfrm>
        </p:spPr>
        <p:txBody>
          <a:bodyPr>
            <a:normAutofit/>
          </a:bodyPr>
          <a:lstStyle/>
          <a:p>
            <a:pPr eaLnBrk="1" hangingPunct="1">
              <a:lnSpc>
                <a:spcPct val="90000"/>
              </a:lnSpc>
            </a:pPr>
            <a:r>
              <a:rPr lang="en-US" sz="3600" b="1" i="1" dirty="0" smtClean="0">
                <a:latin typeface="Footlight MT Light" pitchFamily="18" charset="0"/>
              </a:rPr>
              <a:t>Groundwater</a:t>
            </a:r>
          </a:p>
          <a:p>
            <a:pPr lvl="1" eaLnBrk="1" hangingPunct="1">
              <a:lnSpc>
                <a:spcPct val="90000"/>
              </a:lnSpc>
            </a:pPr>
            <a:r>
              <a:rPr lang="en-US" sz="3200" dirty="0" smtClean="0">
                <a:latin typeface="Footlight MT Light" pitchFamily="18" charset="0"/>
              </a:rPr>
              <a:t>Water held underground. </a:t>
            </a:r>
            <a:br>
              <a:rPr lang="en-US" sz="3200" dirty="0" smtClean="0">
                <a:latin typeface="Footlight MT Light" pitchFamily="18" charset="0"/>
              </a:rPr>
            </a:br>
            <a:r>
              <a:rPr lang="en-US" sz="3200" dirty="0" smtClean="0">
                <a:latin typeface="Footlight MT Light" pitchFamily="18" charset="0"/>
              </a:rPr>
              <a:t>Can be permeable or impermeable:</a:t>
            </a:r>
          </a:p>
          <a:p>
            <a:pPr lvl="2" eaLnBrk="1" hangingPunct="1">
              <a:lnSpc>
                <a:spcPct val="90000"/>
              </a:lnSpc>
            </a:pPr>
            <a:r>
              <a:rPr lang="en-US" sz="2800" b="1" dirty="0" smtClean="0">
                <a:latin typeface="Footlight MT Light" pitchFamily="18" charset="0"/>
              </a:rPr>
              <a:t>Permeable</a:t>
            </a:r>
          </a:p>
          <a:p>
            <a:pPr lvl="3" eaLnBrk="1" hangingPunct="1">
              <a:lnSpc>
                <a:spcPct val="90000"/>
              </a:lnSpc>
            </a:pPr>
            <a:r>
              <a:rPr lang="en-US" sz="2400" dirty="0" smtClean="0">
                <a:latin typeface="Footlight MT Light" pitchFamily="18" charset="0"/>
              </a:rPr>
              <a:t>If a substance is permeable, liquids can flow through it</a:t>
            </a:r>
          </a:p>
          <a:p>
            <a:pPr lvl="2" eaLnBrk="1" hangingPunct="1">
              <a:lnSpc>
                <a:spcPct val="90000"/>
              </a:lnSpc>
            </a:pPr>
            <a:r>
              <a:rPr lang="en-US" sz="2800" b="1" dirty="0" smtClean="0">
                <a:latin typeface="Footlight MT Light" pitchFamily="18" charset="0"/>
              </a:rPr>
              <a:t>Impermeable</a:t>
            </a:r>
          </a:p>
          <a:p>
            <a:pPr lvl="3" eaLnBrk="1" hangingPunct="1">
              <a:lnSpc>
                <a:spcPct val="90000"/>
              </a:lnSpc>
            </a:pPr>
            <a:r>
              <a:rPr lang="en-US" sz="2400" dirty="0" smtClean="0">
                <a:latin typeface="Footlight MT Light" pitchFamily="18" charset="0"/>
              </a:rPr>
              <a:t>Liquids cannot flow</a:t>
            </a:r>
          </a:p>
          <a:p>
            <a:pPr lvl="1">
              <a:lnSpc>
                <a:spcPct val="90000"/>
              </a:lnSpc>
            </a:pPr>
            <a:r>
              <a:rPr lang="en-US" sz="3200" b="1" dirty="0" smtClean="0">
                <a:latin typeface="Footlight MT Light" pitchFamily="18" charset="0"/>
              </a:rPr>
              <a:t>Porosity: </a:t>
            </a:r>
            <a:r>
              <a:rPr lang="en-US" sz="3200" dirty="0" smtClean="0">
                <a:latin typeface="Footlight MT Light" pitchFamily="18" charset="0"/>
              </a:rPr>
              <a:t>a measure of how much of a rock is open space. This space can be between grains or within cracks or cavities of the rock.</a:t>
            </a:r>
          </a:p>
          <a:p>
            <a:pPr lvl="1" eaLnBrk="1" hangingPunct="1">
              <a:lnSpc>
                <a:spcPct val="90000"/>
              </a:lnSpc>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checkerboard(across)">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checkerboard(across)">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checkerboard(across)">
                                      <p:cBhvr>
                                        <p:cTn id="32" dur="500"/>
                                        <p:tgtEl>
                                          <p:spTgt spid="18435">
                                            <p:txEl>
                                              <p:pRg st="5" end="5"/>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Effect transition="in" filter="checkerboard(across)">
                                      <p:cBhvr>
                                        <p:cTn id="35"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6">
              <a:lumMod val="40000"/>
              <a:lumOff val="60000"/>
            </a:schemeClr>
          </a:solidFill>
        </p:spPr>
        <p:txBody>
          <a:bodyPr/>
          <a:lstStyle/>
          <a:p>
            <a:r>
              <a:rPr lang="en-US" dirty="0" smtClean="0">
                <a:latin typeface="Footlight MT Light" pitchFamily="18" charset="0"/>
              </a:rPr>
              <a:t>Porosity</a:t>
            </a:r>
            <a:endParaRPr lang="en-US" dirty="0">
              <a:latin typeface="Footlight MT Light" pitchFamily="18" charset="0"/>
            </a:endParaRPr>
          </a:p>
        </p:txBody>
      </p:sp>
      <p:pic>
        <p:nvPicPr>
          <p:cNvPr id="4" name="Picture 2" descr="http://t2.gstatic.com/images?q=tbn:ANd9GcRHi1hiKJONQhUYTSflUuVWEeriia5DEx2zG-gYK-yn6tEIG0xS"/>
          <p:cNvPicPr>
            <a:picLocks noGrp="1" noChangeAspect="1" noChangeArrowheads="1"/>
          </p:cNvPicPr>
          <p:nvPr>
            <p:ph idx="1"/>
          </p:nvPr>
        </p:nvPicPr>
        <p:blipFill>
          <a:blip r:embed="rId2" cstate="print"/>
          <a:srcRect/>
          <a:stretch>
            <a:fillRect/>
          </a:stretch>
        </p:blipFill>
        <p:spPr bwMode="auto">
          <a:xfrm>
            <a:off x="266774" y="1676400"/>
            <a:ext cx="8648626" cy="439295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3">
              <a:lumMod val="60000"/>
              <a:lumOff val="40000"/>
            </a:schemeClr>
          </a:solidFill>
        </p:spPr>
        <p:txBody>
          <a:bodyPr/>
          <a:lstStyle/>
          <a:p>
            <a:r>
              <a:rPr lang="en-US" dirty="0" smtClean="0">
                <a:latin typeface="Footlight MT Light" pitchFamily="18" charset="0"/>
              </a:rPr>
              <a:t>Water’s Unique Properties</a:t>
            </a:r>
            <a:endParaRPr lang="en-US" dirty="0">
              <a:latin typeface="Footlight MT Light" pitchFamily="18" charset="0"/>
            </a:endParaRPr>
          </a:p>
        </p:txBody>
      </p:sp>
      <p:sp>
        <p:nvSpPr>
          <p:cNvPr id="3" name="Content Placeholder 2"/>
          <p:cNvSpPr>
            <a:spLocks noGrp="1"/>
          </p:cNvSpPr>
          <p:nvPr>
            <p:ph idx="1"/>
          </p:nvPr>
        </p:nvSpPr>
        <p:spPr/>
        <p:txBody>
          <a:bodyPr/>
          <a:lstStyle/>
          <a:p>
            <a:pPr>
              <a:buFont typeface="Wingdings" pitchFamily="2" charset="2"/>
              <a:buChar char="§"/>
            </a:pPr>
            <a:r>
              <a:rPr lang="en-US" dirty="0" smtClean="0">
                <a:latin typeface="Footlight MT Light" pitchFamily="18" charset="0"/>
              </a:rPr>
              <a:t>Polarity</a:t>
            </a:r>
          </a:p>
          <a:p>
            <a:pPr>
              <a:buFont typeface="Wingdings" pitchFamily="2" charset="2"/>
              <a:buChar char="§"/>
            </a:pPr>
            <a:r>
              <a:rPr lang="en-US" dirty="0" smtClean="0">
                <a:latin typeface="Footlight MT Light" pitchFamily="18" charset="0"/>
              </a:rPr>
              <a:t>Cohesion</a:t>
            </a:r>
          </a:p>
          <a:p>
            <a:pPr>
              <a:buFont typeface="Wingdings" pitchFamily="2" charset="2"/>
              <a:buChar char="§"/>
            </a:pPr>
            <a:r>
              <a:rPr lang="en-US" dirty="0" smtClean="0">
                <a:latin typeface="Footlight MT Light" pitchFamily="18" charset="0"/>
              </a:rPr>
              <a:t>Adhesion</a:t>
            </a:r>
          </a:p>
          <a:p>
            <a:pPr>
              <a:buFont typeface="Wingdings" pitchFamily="2" charset="2"/>
              <a:buChar char="§"/>
            </a:pPr>
            <a:r>
              <a:rPr lang="en-US" dirty="0" smtClean="0">
                <a:latin typeface="Footlight MT Light" pitchFamily="18" charset="0"/>
              </a:rPr>
              <a:t>High Surface Tension</a:t>
            </a:r>
          </a:p>
          <a:p>
            <a:pPr>
              <a:buFont typeface="Wingdings" pitchFamily="2" charset="2"/>
              <a:buChar char="§"/>
            </a:pPr>
            <a:r>
              <a:rPr lang="en-US" dirty="0" smtClean="0">
                <a:latin typeface="Footlight MT Light" pitchFamily="18" charset="0"/>
              </a:rPr>
              <a:t>Density</a:t>
            </a:r>
          </a:p>
          <a:p>
            <a:pPr>
              <a:buFont typeface="Wingdings" pitchFamily="2" charset="2"/>
              <a:buChar char="§"/>
            </a:pPr>
            <a:r>
              <a:rPr lang="en-US" dirty="0" smtClean="0">
                <a:latin typeface="Footlight MT Light" pitchFamily="18" charset="0"/>
              </a:rPr>
              <a:t>High Specific Heat</a:t>
            </a:r>
          </a:p>
          <a:p>
            <a:pPr>
              <a:buFont typeface="Wingdings" pitchFamily="2" charset="2"/>
              <a:buChar char="§"/>
            </a:pPr>
            <a:r>
              <a:rPr lang="en-US" dirty="0" smtClean="0">
                <a:latin typeface="Footlight MT Light" pitchFamily="18" charset="0"/>
              </a:rPr>
              <a:t>High Heat of Vaporization</a:t>
            </a:r>
            <a:endParaRPr lang="en-US" dirty="0">
              <a:latin typeface="Footlight MT Light"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0"/>
            <a:ext cx="8763000" cy="6740307"/>
          </a:xfrm>
          <a:prstGeom prst="rect">
            <a:avLst/>
          </a:prstGeom>
        </p:spPr>
        <p:txBody>
          <a:bodyPr wrap="square">
            <a:spAutoFit/>
          </a:bodyPr>
          <a:lstStyle/>
          <a:p>
            <a:pPr algn="ctr"/>
            <a:r>
              <a:rPr lang="en-US" sz="5400" b="1" dirty="0" smtClean="0">
                <a:latin typeface="Footlight MT Light" pitchFamily="18" charset="0"/>
              </a:rPr>
              <a:t>Permeable or Impermeable?</a:t>
            </a:r>
          </a:p>
          <a:p>
            <a:pPr lvl="1" algn="ctr"/>
            <a:r>
              <a:rPr lang="en-US" sz="5400" dirty="0" smtClean="0">
                <a:latin typeface="Footlight MT Light" pitchFamily="18" charset="0"/>
              </a:rPr>
              <a:t>Rain Jacket</a:t>
            </a:r>
          </a:p>
          <a:p>
            <a:pPr lvl="1" algn="ctr"/>
            <a:r>
              <a:rPr lang="en-US" sz="5400" dirty="0" smtClean="0">
                <a:latin typeface="Footlight MT Light" pitchFamily="18" charset="0"/>
              </a:rPr>
              <a:t>Umbrella</a:t>
            </a:r>
          </a:p>
          <a:p>
            <a:pPr lvl="1" algn="ctr"/>
            <a:r>
              <a:rPr lang="en-US" sz="5400" dirty="0" smtClean="0">
                <a:latin typeface="Footlight MT Light" pitchFamily="18" charset="0"/>
              </a:rPr>
              <a:t>Cotton Shirt</a:t>
            </a:r>
          </a:p>
          <a:p>
            <a:pPr lvl="1" algn="ctr"/>
            <a:r>
              <a:rPr lang="en-US" sz="5400" dirty="0" smtClean="0">
                <a:latin typeface="Footlight MT Light" pitchFamily="18" charset="0"/>
              </a:rPr>
              <a:t>Water Filter</a:t>
            </a:r>
          </a:p>
          <a:p>
            <a:pPr lvl="1" algn="ctr"/>
            <a:r>
              <a:rPr lang="en-US" sz="5400" dirty="0" smtClean="0">
                <a:latin typeface="Footlight MT Light" pitchFamily="18" charset="0"/>
              </a:rPr>
              <a:t>Drinking Glass</a:t>
            </a:r>
          </a:p>
          <a:p>
            <a:pPr lvl="1" algn="ctr"/>
            <a:r>
              <a:rPr lang="en-US" sz="5400" dirty="0" smtClean="0">
                <a:latin typeface="Footlight MT Light" pitchFamily="18" charset="0"/>
              </a:rPr>
              <a:t>Plastic</a:t>
            </a:r>
          </a:p>
          <a:p>
            <a:pPr lvl="1" algn="ctr"/>
            <a:r>
              <a:rPr lang="en-US" sz="5400" dirty="0" smtClean="0">
                <a:latin typeface="Footlight MT Light" pitchFamily="18" charset="0"/>
              </a:rPr>
              <a:t>Screen Door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52400"/>
            <a:ext cx="9144000" cy="1143000"/>
          </a:xfrm>
          <a:solidFill>
            <a:schemeClr val="tx1">
              <a:lumMod val="50000"/>
              <a:lumOff val="50000"/>
            </a:schemeClr>
          </a:solidFill>
        </p:spPr>
        <p:txBody>
          <a:bodyPr/>
          <a:lstStyle/>
          <a:p>
            <a:pPr eaLnBrk="1" hangingPunct="1"/>
            <a:r>
              <a:rPr lang="en-US" dirty="0" smtClean="0">
                <a:latin typeface="Footlight MT Light" pitchFamily="18" charset="0"/>
              </a:rPr>
              <a:t>Groundwater</a:t>
            </a:r>
          </a:p>
        </p:txBody>
      </p:sp>
      <p:sp>
        <p:nvSpPr>
          <p:cNvPr id="3" name="Content Placeholder 2"/>
          <p:cNvSpPr>
            <a:spLocks noGrp="1"/>
          </p:cNvSpPr>
          <p:nvPr>
            <p:ph idx="1"/>
          </p:nvPr>
        </p:nvSpPr>
        <p:spPr>
          <a:xfrm>
            <a:off x="304800" y="838200"/>
            <a:ext cx="8382000" cy="5287963"/>
          </a:xfrm>
        </p:spPr>
        <p:txBody>
          <a:bodyPr>
            <a:normAutofit/>
          </a:bodyPr>
          <a:lstStyle/>
          <a:p>
            <a:pPr eaLnBrk="1" hangingPunct="1"/>
            <a:r>
              <a:rPr lang="en-US" sz="4000" dirty="0" smtClean="0">
                <a:latin typeface="Footlight MT Light" pitchFamily="18" charset="0"/>
              </a:rPr>
              <a:t>How does groundwater get there?</a:t>
            </a:r>
          </a:p>
          <a:p>
            <a:pPr lvl="1" eaLnBrk="1" hangingPunct="1"/>
            <a:r>
              <a:rPr lang="en-US" sz="3600" b="1" i="1" dirty="0" smtClean="0">
                <a:latin typeface="Footlight MT Light" pitchFamily="18" charset="0"/>
              </a:rPr>
              <a:t>Infiltration</a:t>
            </a:r>
          </a:p>
          <a:p>
            <a:pPr lvl="2" eaLnBrk="1" hangingPunct="1"/>
            <a:r>
              <a:rPr lang="en-US" sz="3200" dirty="0" smtClean="0">
                <a:latin typeface="Footlight MT Light" pitchFamily="18" charset="0"/>
              </a:rPr>
              <a:t>Water that seeps into rocks and between particles of soil</a:t>
            </a:r>
          </a:p>
          <a:p>
            <a:pPr lvl="1" eaLnBrk="1" hangingPunct="1"/>
            <a:r>
              <a:rPr lang="en-US" sz="3600" b="1" i="1" dirty="0" smtClean="0">
                <a:latin typeface="Footlight MT Light" pitchFamily="18" charset="0"/>
              </a:rPr>
              <a:t>Percolation</a:t>
            </a:r>
          </a:p>
          <a:p>
            <a:pPr lvl="2" eaLnBrk="1" hangingPunct="1"/>
            <a:r>
              <a:rPr lang="en-US" sz="3200" dirty="0" smtClean="0">
                <a:latin typeface="Footlight MT Light" pitchFamily="18" charset="0"/>
              </a:rPr>
              <a:t>The downward movement of water through pores and other spaces due to gravity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90600"/>
          </a:xfrm>
          <a:solidFill>
            <a:schemeClr val="tx1">
              <a:lumMod val="50000"/>
              <a:lumOff val="50000"/>
            </a:schemeClr>
          </a:solidFill>
        </p:spPr>
        <p:txBody>
          <a:bodyPr/>
          <a:lstStyle/>
          <a:p>
            <a:pPr eaLnBrk="1" hangingPunct="1"/>
            <a:r>
              <a:rPr lang="en-US" dirty="0" smtClean="0">
                <a:latin typeface="Footlight MT Light" pitchFamily="18" charset="0"/>
              </a:rPr>
              <a:t>Groundwater</a:t>
            </a:r>
          </a:p>
        </p:txBody>
      </p:sp>
      <p:sp>
        <p:nvSpPr>
          <p:cNvPr id="21507" name="Rectangle 3"/>
          <p:cNvSpPr>
            <a:spLocks noGrp="1" noChangeArrowheads="1"/>
          </p:cNvSpPr>
          <p:nvPr>
            <p:ph sz="half" idx="1"/>
          </p:nvPr>
        </p:nvSpPr>
        <p:spPr>
          <a:xfrm>
            <a:off x="0" y="1371600"/>
            <a:ext cx="3886200" cy="5105400"/>
          </a:xfrm>
        </p:spPr>
        <p:txBody>
          <a:bodyPr>
            <a:normAutofit/>
          </a:bodyPr>
          <a:lstStyle/>
          <a:p>
            <a:pPr eaLnBrk="1" hangingPunct="1"/>
            <a:r>
              <a:rPr lang="en-US" sz="3200" b="1" i="1" dirty="0" smtClean="0">
                <a:latin typeface="Footlight MT Light" pitchFamily="18" charset="0"/>
              </a:rPr>
              <a:t>Water Table</a:t>
            </a:r>
          </a:p>
          <a:p>
            <a:pPr lvl="1" eaLnBrk="1" hangingPunct="1"/>
            <a:r>
              <a:rPr lang="en-US" sz="2800" dirty="0" smtClean="0">
                <a:latin typeface="Footlight MT Light" pitchFamily="18" charset="0"/>
              </a:rPr>
              <a:t>The top of the region that is saturated or completely filled with water</a:t>
            </a:r>
          </a:p>
          <a:p>
            <a:pPr lvl="1" eaLnBrk="1" hangingPunct="1"/>
            <a:r>
              <a:rPr lang="en-US" sz="2800" dirty="0" smtClean="0">
                <a:latin typeface="Footlight MT Light" pitchFamily="18" charset="0"/>
              </a:rPr>
              <a:t>The region below the water table is called the </a:t>
            </a:r>
            <a:r>
              <a:rPr lang="en-US" sz="2800" i="1" dirty="0" smtClean="0">
                <a:latin typeface="Footlight MT Light" pitchFamily="18" charset="0"/>
              </a:rPr>
              <a:t>saturated zone.</a:t>
            </a:r>
            <a:endParaRPr lang="en-US" sz="2800" dirty="0" smtClean="0">
              <a:latin typeface="Footlight MT Light" pitchFamily="18" charset="0"/>
            </a:endParaRPr>
          </a:p>
        </p:txBody>
      </p:sp>
      <p:pic>
        <p:nvPicPr>
          <p:cNvPr id="17412" name="Content Placeholder 6" descr="image002.jpg"/>
          <p:cNvPicPr>
            <a:picLocks noGrp="1" noChangeAspect="1"/>
          </p:cNvPicPr>
          <p:nvPr>
            <p:ph sz="half" idx="2"/>
          </p:nvPr>
        </p:nvPicPr>
        <p:blipFill>
          <a:blip r:embed="rId2" cstate="print"/>
          <a:srcRect/>
          <a:stretch>
            <a:fillRect/>
          </a:stretch>
        </p:blipFill>
        <p:spPr>
          <a:xfrm>
            <a:off x="4038600" y="1524000"/>
            <a:ext cx="5105400" cy="5334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20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quifer.jpg"/>
          <p:cNvPicPr>
            <a:picLocks noChangeAspect="1"/>
          </p:cNvPicPr>
          <p:nvPr/>
        </p:nvPicPr>
        <p:blipFill>
          <a:blip r:embed="rId2" cstate="print"/>
          <a:stretch>
            <a:fillRect/>
          </a:stretch>
        </p:blipFill>
        <p:spPr>
          <a:xfrm>
            <a:off x="4495800" y="3962400"/>
            <a:ext cx="4267200" cy="2474976"/>
          </a:xfrm>
          <a:prstGeom prst="rect">
            <a:avLst/>
          </a:prstGeom>
        </p:spPr>
      </p:pic>
      <p:sp>
        <p:nvSpPr>
          <p:cNvPr id="18434" name="Rectangle 2"/>
          <p:cNvSpPr>
            <a:spLocks noGrp="1" noChangeArrowheads="1"/>
          </p:cNvSpPr>
          <p:nvPr>
            <p:ph type="title"/>
          </p:nvPr>
        </p:nvSpPr>
        <p:spPr>
          <a:xfrm>
            <a:off x="0" y="-152400"/>
            <a:ext cx="9144000" cy="1143000"/>
          </a:xfrm>
          <a:solidFill>
            <a:schemeClr val="tx1">
              <a:lumMod val="50000"/>
              <a:lumOff val="50000"/>
            </a:schemeClr>
          </a:solidFill>
        </p:spPr>
        <p:txBody>
          <a:bodyPr/>
          <a:lstStyle/>
          <a:p>
            <a:pPr eaLnBrk="1" hangingPunct="1"/>
            <a:r>
              <a:rPr lang="en-US" dirty="0" smtClean="0">
                <a:latin typeface="Footlight MT Light" pitchFamily="18" charset="0"/>
              </a:rPr>
              <a:t>Groundwater</a:t>
            </a:r>
          </a:p>
        </p:txBody>
      </p:sp>
      <p:sp>
        <p:nvSpPr>
          <p:cNvPr id="1027" name="Rectangle 3"/>
          <p:cNvSpPr>
            <a:spLocks noGrp="1" noChangeArrowheads="1"/>
          </p:cNvSpPr>
          <p:nvPr>
            <p:ph type="body" idx="1"/>
          </p:nvPr>
        </p:nvSpPr>
        <p:spPr>
          <a:xfrm>
            <a:off x="-304800" y="457200"/>
            <a:ext cx="9144000" cy="4906963"/>
          </a:xfrm>
        </p:spPr>
        <p:txBody>
          <a:bodyPr>
            <a:normAutofit/>
          </a:bodyPr>
          <a:lstStyle/>
          <a:p>
            <a:endParaRPr lang="en-US" sz="3600" b="1" i="1" dirty="0" smtClean="0">
              <a:latin typeface="Footlight MT Light" pitchFamily="18" charset="0"/>
            </a:endParaRPr>
          </a:p>
          <a:p>
            <a:r>
              <a:rPr lang="en-US" sz="3600" b="1" i="1" dirty="0" smtClean="0">
                <a:latin typeface="Footlight MT Light" pitchFamily="18" charset="0"/>
              </a:rPr>
              <a:t>Aquifer</a:t>
            </a:r>
          </a:p>
          <a:p>
            <a:pPr lvl="1" eaLnBrk="1" hangingPunct="1"/>
            <a:r>
              <a:rPr lang="en-US" sz="3200" dirty="0" smtClean="0">
                <a:latin typeface="Footlight MT Light" pitchFamily="18" charset="0"/>
              </a:rPr>
              <a:t>An aquifer is an underground layer of permeable rock or sediment that contains water</a:t>
            </a:r>
          </a:p>
          <a:p>
            <a:pPr lvl="2" eaLnBrk="1" hangingPunct="1"/>
            <a:r>
              <a:rPr lang="en-US" sz="2800" dirty="0" smtClean="0">
                <a:latin typeface="Footlight MT Light" pitchFamily="18" charset="0"/>
              </a:rPr>
              <a:t>Permeable material to hold water</a:t>
            </a:r>
          </a:p>
          <a:p>
            <a:pPr lvl="2" eaLnBrk="1" hangingPunct="1"/>
            <a:r>
              <a:rPr lang="en-US" sz="2800" dirty="0" smtClean="0">
                <a:latin typeface="Footlight MT Light" pitchFamily="18" charset="0"/>
              </a:rPr>
              <a:t>Neighboring area of impermeable material to keep the water from draining</a:t>
            </a:r>
          </a:p>
          <a:p>
            <a:pPr lvl="2" eaLnBrk="1" hangingPunct="1"/>
            <a:r>
              <a:rPr lang="en-US" sz="2800" dirty="0" smtClean="0">
                <a:latin typeface="Footlight MT Light" pitchFamily="18" charset="0"/>
              </a:rPr>
              <a:t>A source of water to </a:t>
            </a:r>
            <a:br>
              <a:rPr lang="en-US" sz="2800" dirty="0" smtClean="0">
                <a:latin typeface="Footlight MT Light" pitchFamily="18" charset="0"/>
              </a:rPr>
            </a:br>
            <a:r>
              <a:rPr lang="en-US" sz="2800" dirty="0" smtClean="0">
                <a:latin typeface="Footlight MT Light" pitchFamily="18" charset="0"/>
              </a:rPr>
              <a:t>replenish/refill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7">
                                            <p:txEl>
                                              <p:pRg st="1" end="1"/>
                                            </p:txEl>
                                          </p:spTgt>
                                        </p:tgtEl>
                                        <p:attrNameLst>
                                          <p:attrName>style.visibility</p:attrName>
                                        </p:attrNameLst>
                                      </p:cBhvr>
                                      <p:to>
                                        <p:strVal val="visible"/>
                                      </p:to>
                                    </p:set>
                                    <p:animEffect transition="in" filter="wheel(4)">
                                      <p:cBhvr>
                                        <p:cTn id="7" dur="2000"/>
                                        <p:tgtEl>
                                          <p:spTgt spid="10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027">
                                            <p:txEl>
                                              <p:pRg st="2" end="2"/>
                                            </p:txEl>
                                          </p:spTgt>
                                        </p:tgtEl>
                                        <p:attrNameLst>
                                          <p:attrName>style.visibility</p:attrName>
                                        </p:attrNameLst>
                                      </p:cBhvr>
                                      <p:to>
                                        <p:strVal val="visible"/>
                                      </p:to>
                                    </p:set>
                                    <p:animEffect transition="in" filter="wheel(4)">
                                      <p:cBhvr>
                                        <p:cTn id="12" dur="2000"/>
                                        <p:tgtEl>
                                          <p:spTgt spid="10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027">
                                            <p:txEl>
                                              <p:pRg st="3" end="3"/>
                                            </p:txEl>
                                          </p:spTgt>
                                        </p:tgtEl>
                                        <p:attrNameLst>
                                          <p:attrName>style.visibility</p:attrName>
                                        </p:attrNameLst>
                                      </p:cBhvr>
                                      <p:to>
                                        <p:strVal val="visible"/>
                                      </p:to>
                                    </p:set>
                                    <p:animEffect transition="in" filter="wheel(4)">
                                      <p:cBhvr>
                                        <p:cTn id="17" dur="2000"/>
                                        <p:tgtEl>
                                          <p:spTgt spid="10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027">
                                            <p:txEl>
                                              <p:pRg st="4" end="4"/>
                                            </p:txEl>
                                          </p:spTgt>
                                        </p:tgtEl>
                                        <p:attrNameLst>
                                          <p:attrName>style.visibility</p:attrName>
                                        </p:attrNameLst>
                                      </p:cBhvr>
                                      <p:to>
                                        <p:strVal val="visible"/>
                                      </p:to>
                                    </p:set>
                                    <p:animEffect transition="in" filter="wheel(4)">
                                      <p:cBhvr>
                                        <p:cTn id="22" dur="2000"/>
                                        <p:tgtEl>
                                          <p:spTgt spid="10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027">
                                            <p:txEl>
                                              <p:pRg st="5" end="5"/>
                                            </p:txEl>
                                          </p:spTgt>
                                        </p:tgtEl>
                                        <p:attrNameLst>
                                          <p:attrName>style.visibility</p:attrName>
                                        </p:attrNameLst>
                                      </p:cBhvr>
                                      <p:to>
                                        <p:strVal val="visible"/>
                                      </p:to>
                                    </p:set>
                                    <p:animEffect transition="in" filter="wheel(4)">
                                      <p:cBhvr>
                                        <p:cTn id="27" dur="20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en-US" smtClean="0"/>
          </a:p>
        </p:txBody>
      </p:sp>
      <p:pic>
        <p:nvPicPr>
          <p:cNvPr id="19459" name="Content Placeholder 3" descr="confined-unconfined-aquifer.gif"/>
          <p:cNvPicPr>
            <a:picLocks noGrp="1" noChangeAspect="1"/>
          </p:cNvPicPr>
          <p:nvPr>
            <p:ph idx="1"/>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14400"/>
          </a:xfrm>
          <a:solidFill>
            <a:schemeClr val="accent4">
              <a:lumMod val="20000"/>
              <a:lumOff val="80000"/>
            </a:schemeClr>
          </a:solidFill>
        </p:spPr>
        <p:txBody>
          <a:bodyPr/>
          <a:lstStyle/>
          <a:p>
            <a:pPr eaLnBrk="1" hangingPunct="1"/>
            <a:r>
              <a:rPr lang="en-US" dirty="0" smtClean="0">
                <a:latin typeface="Footlight MT Light" pitchFamily="18" charset="0"/>
              </a:rPr>
              <a:t>Aquifers</a:t>
            </a:r>
          </a:p>
        </p:txBody>
      </p:sp>
      <p:sp>
        <p:nvSpPr>
          <p:cNvPr id="19459" name="Rectangle 3"/>
          <p:cNvSpPr>
            <a:spLocks noGrp="1" noChangeArrowheads="1"/>
          </p:cNvSpPr>
          <p:nvPr>
            <p:ph type="body" idx="1"/>
          </p:nvPr>
        </p:nvSpPr>
        <p:spPr>
          <a:xfrm>
            <a:off x="304800" y="1219200"/>
            <a:ext cx="8382000" cy="4906963"/>
          </a:xfrm>
        </p:spPr>
        <p:txBody>
          <a:bodyPr/>
          <a:lstStyle/>
          <a:p>
            <a:pPr eaLnBrk="1" hangingPunct="1"/>
            <a:r>
              <a:rPr lang="en-US" dirty="0" smtClean="0">
                <a:latin typeface="Footlight MT Light" pitchFamily="18" charset="0"/>
              </a:rPr>
              <a:t>We can collect water from aquifers</a:t>
            </a:r>
          </a:p>
          <a:p>
            <a:pPr lvl="1" eaLnBrk="1" hangingPunct="1"/>
            <a:r>
              <a:rPr lang="en-US" dirty="0" smtClean="0">
                <a:latin typeface="Footlight MT Light" pitchFamily="18" charset="0"/>
              </a:rPr>
              <a:t>Springs</a:t>
            </a:r>
          </a:p>
          <a:p>
            <a:pPr lvl="2" eaLnBrk="1" hangingPunct="1"/>
            <a:r>
              <a:rPr lang="en-US" dirty="0" smtClean="0">
                <a:latin typeface="Footlight MT Light" pitchFamily="18" charset="0"/>
              </a:rPr>
              <a:t>A spring is a flow of water from the ground at a place where the surface of the land dips below the water table</a:t>
            </a:r>
          </a:p>
          <a:p>
            <a:pPr lvl="1" eaLnBrk="1" hangingPunct="1"/>
            <a:r>
              <a:rPr lang="en-US" b="1" dirty="0" smtClean="0">
                <a:latin typeface="Footlight MT Light" pitchFamily="18" charset="0"/>
              </a:rPr>
              <a:t>Wells</a:t>
            </a:r>
          </a:p>
          <a:p>
            <a:pPr lvl="2" eaLnBrk="1" hangingPunct="1"/>
            <a:r>
              <a:rPr lang="en-US" dirty="0" smtClean="0">
                <a:latin typeface="Footlight MT Light" pitchFamily="18" charset="0"/>
              </a:rPr>
              <a:t>A well is a hole in the ground that reaches down to the saturation zone</a:t>
            </a:r>
          </a:p>
          <a:p>
            <a:pPr lvl="2" eaLnBrk="1" hangingPunct="1"/>
            <a:r>
              <a:rPr lang="en-US" dirty="0" smtClean="0">
                <a:latin typeface="Footlight MT Light" pitchFamily="18" charset="0"/>
              </a:rPr>
              <a:t>Water can then be pumped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ox(i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ox(in)">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ox(in)">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ox(in)">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ox(in)">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143000"/>
          </a:xfrm>
          <a:solidFill>
            <a:schemeClr val="bg2">
              <a:lumMod val="90000"/>
            </a:schemeClr>
          </a:solidFill>
        </p:spPr>
        <p:txBody>
          <a:bodyPr/>
          <a:lstStyle/>
          <a:p>
            <a:pPr eaLnBrk="1" hangingPunct="1"/>
            <a:r>
              <a:rPr lang="en-US" dirty="0" smtClean="0">
                <a:latin typeface="Footlight MT Light" pitchFamily="18" charset="0"/>
              </a:rPr>
              <a:t>Artesian Wells</a:t>
            </a:r>
          </a:p>
        </p:txBody>
      </p:sp>
      <p:sp>
        <p:nvSpPr>
          <p:cNvPr id="22531" name="Rectangle 3"/>
          <p:cNvSpPr>
            <a:spLocks noGrp="1" noChangeArrowheads="1"/>
          </p:cNvSpPr>
          <p:nvPr>
            <p:ph type="body" idx="1"/>
          </p:nvPr>
        </p:nvSpPr>
        <p:spPr>
          <a:xfrm>
            <a:off x="304800" y="1219200"/>
            <a:ext cx="8382000" cy="4906963"/>
          </a:xfrm>
        </p:spPr>
        <p:txBody>
          <a:bodyPr/>
          <a:lstStyle/>
          <a:p>
            <a:pPr eaLnBrk="1" hangingPunct="1"/>
            <a:r>
              <a:rPr lang="en-US" dirty="0" smtClean="0">
                <a:latin typeface="Footlight MT Light" pitchFamily="18" charset="0"/>
              </a:rPr>
              <a:t>Do not need a pump</a:t>
            </a:r>
          </a:p>
          <a:p>
            <a:pPr eaLnBrk="1" hangingPunct="1"/>
            <a:r>
              <a:rPr lang="en-US" dirty="0" smtClean="0">
                <a:latin typeface="Footlight MT Light" pitchFamily="18" charset="0"/>
              </a:rPr>
              <a:t>Water flows to the surface naturally due to the pressure it is under</a:t>
            </a:r>
          </a:p>
        </p:txBody>
      </p:sp>
      <p:pic>
        <p:nvPicPr>
          <p:cNvPr id="21508" name="Picture 5" descr="Artesian_Well.png"/>
          <p:cNvPicPr>
            <a:picLocks noChangeAspect="1"/>
          </p:cNvPicPr>
          <p:nvPr/>
        </p:nvPicPr>
        <p:blipFill>
          <a:blip r:embed="rId2" cstate="print"/>
          <a:srcRect/>
          <a:stretch>
            <a:fillRect/>
          </a:stretch>
        </p:blipFill>
        <p:spPr bwMode="auto">
          <a:xfrm>
            <a:off x="914400" y="3429000"/>
            <a:ext cx="7734300" cy="3151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amond(in)">
                                      <p:cBhvr>
                                        <p:cTn id="7" dur="20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diamond(in)">
                                      <p:cBhvr>
                                        <p:cTn id="12" dur="2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chemeClr val="accent3">
              <a:lumMod val="40000"/>
              <a:lumOff val="60000"/>
            </a:schemeClr>
          </a:solidFill>
        </p:spPr>
        <p:txBody>
          <a:bodyPr/>
          <a:lstStyle/>
          <a:p>
            <a:r>
              <a:rPr lang="en-US" dirty="0" smtClean="0">
                <a:latin typeface="Footlight MT Light" pitchFamily="18" charset="0"/>
              </a:rPr>
              <a:t>Why is the ocean salty?</a:t>
            </a:r>
            <a:endParaRPr lang="en-US" dirty="0">
              <a:latin typeface="Footlight MT Light" pitchFamily="18" charset="0"/>
            </a:endParaRPr>
          </a:p>
        </p:txBody>
      </p:sp>
      <p:sp>
        <p:nvSpPr>
          <p:cNvPr id="3" name="Content Placeholder 2"/>
          <p:cNvSpPr>
            <a:spLocks noGrp="1"/>
          </p:cNvSpPr>
          <p:nvPr>
            <p:ph idx="1"/>
          </p:nvPr>
        </p:nvSpPr>
        <p:spPr>
          <a:xfrm>
            <a:off x="304800" y="838200"/>
            <a:ext cx="8382000" cy="5791200"/>
          </a:xfrm>
        </p:spPr>
        <p:txBody>
          <a:bodyPr>
            <a:normAutofit/>
          </a:bodyPr>
          <a:lstStyle/>
          <a:p>
            <a:r>
              <a:rPr lang="en-US" dirty="0" smtClean="0">
                <a:latin typeface="Footlight MT Light" pitchFamily="18" charset="0"/>
              </a:rPr>
              <a:t>Dissolved chemicals eroded from the earth’s crust and washed into the sea</a:t>
            </a:r>
          </a:p>
          <a:p>
            <a:r>
              <a:rPr lang="en-US" dirty="0" smtClean="0">
                <a:latin typeface="Footlight MT Light" pitchFamily="18" charset="0"/>
              </a:rPr>
              <a:t>Solid and gaseous ejections from volcanoes</a:t>
            </a:r>
          </a:p>
          <a:p>
            <a:r>
              <a:rPr lang="en-US" dirty="0" smtClean="0">
                <a:latin typeface="Footlight MT Light" pitchFamily="18" charset="0"/>
              </a:rPr>
              <a:t>Particles swept from the land by winds</a:t>
            </a:r>
          </a:p>
          <a:p>
            <a:r>
              <a:rPr lang="en-US" dirty="0" smtClean="0">
                <a:latin typeface="Footlight MT Light" pitchFamily="18" charset="0"/>
              </a:rPr>
              <a:t>Materials dissolved from sediments deposited on the ocean floor</a:t>
            </a:r>
          </a:p>
          <a:p>
            <a:r>
              <a:rPr lang="en-US" dirty="0" smtClean="0">
                <a:latin typeface="Footlight MT Light" pitchFamily="18" charset="0"/>
              </a:rPr>
              <a:t>Salinity changes</a:t>
            </a:r>
          </a:p>
          <a:p>
            <a:pPr lvl="1"/>
            <a:r>
              <a:rPr lang="en-US" dirty="0" smtClean="0">
                <a:latin typeface="Footlight MT Light" pitchFamily="18" charset="0"/>
              </a:rPr>
              <a:t>Increased by evaporation and freezing</a:t>
            </a:r>
          </a:p>
          <a:p>
            <a:pPr lvl="1"/>
            <a:r>
              <a:rPr lang="en-US" dirty="0" smtClean="0">
                <a:latin typeface="Footlight MT Light" pitchFamily="18" charset="0"/>
              </a:rPr>
              <a:t>Decreased by rainfall, runoff, or melting ice</a:t>
            </a:r>
          </a:p>
          <a:p>
            <a:pPr lvl="1"/>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1">
              <a:lumMod val="20000"/>
              <a:lumOff val="80000"/>
            </a:schemeClr>
          </a:solidFill>
        </p:spPr>
        <p:txBody>
          <a:bodyPr>
            <a:normAutofit/>
          </a:bodyPr>
          <a:lstStyle/>
          <a:p>
            <a:r>
              <a:rPr lang="en-US" dirty="0" smtClean="0">
                <a:latin typeface="Footlight MT Light" pitchFamily="18" charset="0"/>
              </a:rPr>
              <a:t>How do oceans affect the climate?</a:t>
            </a:r>
            <a:endParaRPr lang="en-US" dirty="0">
              <a:latin typeface="Footlight MT Light" pitchFamily="18" charset="0"/>
            </a:endParaRPr>
          </a:p>
        </p:txBody>
      </p:sp>
      <p:sp>
        <p:nvSpPr>
          <p:cNvPr id="3" name="Content Placeholder 2"/>
          <p:cNvSpPr>
            <a:spLocks noGrp="1"/>
          </p:cNvSpPr>
          <p:nvPr>
            <p:ph idx="1"/>
          </p:nvPr>
        </p:nvSpPr>
        <p:spPr>
          <a:xfrm>
            <a:off x="228600" y="990600"/>
            <a:ext cx="8458200" cy="5135563"/>
          </a:xfrm>
        </p:spPr>
        <p:txBody>
          <a:bodyPr>
            <a:normAutofit/>
          </a:bodyPr>
          <a:lstStyle/>
          <a:p>
            <a:r>
              <a:rPr lang="en-US" sz="4000" dirty="0" smtClean="0">
                <a:latin typeface="Footlight MT Light" pitchFamily="18" charset="0"/>
              </a:rPr>
              <a:t>Heat energy is stored in oceans</a:t>
            </a:r>
          </a:p>
          <a:p>
            <a:pPr lvl="1"/>
            <a:r>
              <a:rPr lang="en-US" sz="3200" dirty="0" smtClean="0">
                <a:latin typeface="Footlight MT Light" pitchFamily="18" charset="0"/>
              </a:rPr>
              <a:t>Summer: heat energy is absorbed</a:t>
            </a:r>
          </a:p>
          <a:p>
            <a:pPr lvl="1"/>
            <a:r>
              <a:rPr lang="en-US" sz="3200" dirty="0" smtClean="0">
                <a:latin typeface="Footlight MT Light" pitchFamily="18" charset="0"/>
              </a:rPr>
              <a:t>Winter: heat energy is released</a:t>
            </a:r>
          </a:p>
          <a:p>
            <a:r>
              <a:rPr lang="en-US" sz="4000" dirty="0" smtClean="0">
                <a:latin typeface="Footlight MT Light" pitchFamily="18" charset="0"/>
              </a:rPr>
              <a:t>Most noticeable near the equator, less near the poles</a:t>
            </a:r>
          </a:p>
          <a:p>
            <a:r>
              <a:rPr lang="en-US" sz="4000" dirty="0" smtClean="0">
                <a:latin typeface="Footlight MT Light" pitchFamily="18" charset="0"/>
              </a:rPr>
              <a:t>Coastal vs. Mountain</a:t>
            </a:r>
            <a:endParaRPr lang="en-US" sz="4000" dirty="0">
              <a:latin typeface="Footlight MT Light" pitchFamily="18" charset="0"/>
            </a:endParaRPr>
          </a:p>
        </p:txBody>
      </p:sp>
      <p:pic>
        <p:nvPicPr>
          <p:cNvPr id="4" name="Content Placeholder 4" descr="le-gulf-stream.jpg"/>
          <p:cNvPicPr>
            <a:picLocks noChangeAspect="1"/>
          </p:cNvPicPr>
          <p:nvPr/>
        </p:nvPicPr>
        <p:blipFill>
          <a:blip r:embed="rId2" cstate="print"/>
          <a:stretch>
            <a:fillRect/>
          </a:stretch>
        </p:blipFill>
        <p:spPr>
          <a:xfrm>
            <a:off x="5791200" y="3657600"/>
            <a:ext cx="2971800" cy="29718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066800"/>
          </a:xfrm>
        </p:spPr>
        <p:txBody>
          <a:bodyPr>
            <a:normAutofit fontScale="90000"/>
          </a:bodyPr>
          <a:lstStyle/>
          <a:p>
            <a:r>
              <a:rPr lang="en-US" sz="3100" dirty="0" smtClean="0">
                <a:latin typeface="Footlight MT Light" pitchFamily="18" charset="0"/>
              </a:rPr>
              <a:t>Vocabulary:</a:t>
            </a:r>
            <a:br>
              <a:rPr lang="en-US" sz="3100" dirty="0" smtClean="0">
                <a:latin typeface="Footlight MT Light" pitchFamily="18" charset="0"/>
              </a:rPr>
            </a:br>
            <a:r>
              <a:rPr lang="en-US" sz="3100" dirty="0" smtClean="0">
                <a:latin typeface="Footlight MT Light" pitchFamily="18" charset="0"/>
              </a:rPr>
              <a:t>Check to make sure this is all included in your notes somewhere! </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839200" cy="5334000"/>
          </a:xfrm>
        </p:spPr>
        <p:txBody>
          <a:bodyPr>
            <a:normAutofit fontScale="62500" lnSpcReduction="20000"/>
          </a:bodyPr>
          <a:lstStyle/>
          <a:p>
            <a:pPr>
              <a:buNone/>
            </a:pPr>
            <a:r>
              <a:rPr lang="en-US" sz="3600" b="1" dirty="0" smtClean="0">
                <a:latin typeface="Footlight MT Light" pitchFamily="18" charset="0"/>
              </a:rPr>
              <a:t>Groundwater Water: </a:t>
            </a:r>
            <a:r>
              <a:rPr lang="en-US" sz="3600" dirty="0" smtClean="0">
                <a:latin typeface="Footlight MT Light" pitchFamily="18" charset="0"/>
              </a:rPr>
              <a:t>that is found beneath the Earth's surface, between soil or rock particles.</a:t>
            </a:r>
          </a:p>
          <a:p>
            <a:pPr>
              <a:buNone/>
            </a:pPr>
            <a:endParaRPr lang="en-US" sz="3600" dirty="0" smtClean="0">
              <a:latin typeface="Footlight MT Light" pitchFamily="18" charset="0"/>
            </a:endParaRPr>
          </a:p>
          <a:p>
            <a:pPr>
              <a:buNone/>
            </a:pPr>
            <a:r>
              <a:rPr lang="en-US" sz="3600" b="1" dirty="0" smtClean="0">
                <a:latin typeface="Footlight MT Light" pitchFamily="18" charset="0"/>
              </a:rPr>
              <a:t>Hydrosphere: </a:t>
            </a:r>
            <a:r>
              <a:rPr lang="en-US" sz="3600" dirty="0" smtClean="0">
                <a:latin typeface="Footlight MT Light" pitchFamily="18" charset="0"/>
              </a:rPr>
              <a:t>all the water on Earth </a:t>
            </a:r>
          </a:p>
          <a:p>
            <a:pPr>
              <a:buNone/>
            </a:pPr>
            <a:endParaRPr lang="en-US" sz="3600" dirty="0" smtClean="0">
              <a:latin typeface="Footlight MT Light" pitchFamily="18" charset="0"/>
            </a:endParaRPr>
          </a:p>
          <a:p>
            <a:pPr>
              <a:buNone/>
            </a:pPr>
            <a:r>
              <a:rPr lang="en-US" sz="3600" b="1" dirty="0" smtClean="0">
                <a:latin typeface="Footlight MT Light" pitchFamily="18" charset="0"/>
              </a:rPr>
              <a:t>Ocean Basin: </a:t>
            </a:r>
            <a:r>
              <a:rPr lang="en-US" sz="3600" dirty="0" smtClean="0">
                <a:latin typeface="Footlight MT Light" pitchFamily="18" charset="0"/>
              </a:rPr>
              <a:t>area covered by ocean water </a:t>
            </a:r>
          </a:p>
          <a:p>
            <a:pPr>
              <a:buNone/>
            </a:pPr>
            <a:endParaRPr lang="en-US" sz="3600" dirty="0" smtClean="0">
              <a:latin typeface="Footlight MT Light" pitchFamily="18" charset="0"/>
            </a:endParaRPr>
          </a:p>
          <a:p>
            <a:pPr>
              <a:buNone/>
            </a:pPr>
            <a:r>
              <a:rPr lang="en-US" sz="3600" b="1" dirty="0" smtClean="0">
                <a:latin typeface="Footlight MT Light" pitchFamily="18" charset="0"/>
              </a:rPr>
              <a:t>River Basin/ Watershed: </a:t>
            </a:r>
            <a:r>
              <a:rPr lang="en-US" sz="3600" dirty="0" smtClean="0">
                <a:latin typeface="Footlight MT Light" pitchFamily="18" charset="0"/>
              </a:rPr>
              <a:t>the drainage area of a river </a:t>
            </a:r>
          </a:p>
          <a:p>
            <a:pPr>
              <a:buNone/>
            </a:pPr>
            <a:endParaRPr lang="en-US" sz="3600" dirty="0" smtClean="0">
              <a:latin typeface="Footlight MT Light" pitchFamily="18" charset="0"/>
            </a:endParaRPr>
          </a:p>
          <a:p>
            <a:pPr>
              <a:buNone/>
            </a:pPr>
            <a:r>
              <a:rPr lang="en-US" sz="3600" b="1" dirty="0" smtClean="0">
                <a:latin typeface="Footlight MT Light" pitchFamily="18" charset="0"/>
              </a:rPr>
              <a:t>Surface Water: </a:t>
            </a:r>
            <a:r>
              <a:rPr lang="en-US" sz="3600" dirty="0" smtClean="0">
                <a:latin typeface="Footlight MT Light" pitchFamily="18" charset="0"/>
              </a:rPr>
              <a:t>Water found above ground that moves into river basins.</a:t>
            </a:r>
          </a:p>
          <a:p>
            <a:pPr>
              <a:buNone/>
            </a:pPr>
            <a:endParaRPr lang="en-US" sz="3600" dirty="0" smtClean="0">
              <a:latin typeface="Footlight MT Light" pitchFamily="18" charset="0"/>
            </a:endParaRPr>
          </a:p>
          <a:p>
            <a:pPr>
              <a:buNone/>
            </a:pPr>
            <a:r>
              <a:rPr lang="en-US" sz="3600" b="1" dirty="0" smtClean="0">
                <a:latin typeface="Footlight MT Light" pitchFamily="18" charset="0"/>
              </a:rPr>
              <a:t>Water Cycle: </a:t>
            </a:r>
            <a:r>
              <a:rPr lang="en-US" sz="3600" dirty="0" smtClean="0">
                <a:latin typeface="Footlight MT Light" pitchFamily="18" charset="0"/>
              </a:rPr>
              <a:t>The cycle through which water moves around the Earth, changing both its phase (between solid to liquid to gas) and its location (in the oceans, in clouds, in streams and lakes, and in groundwater).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4">
              <a:lumMod val="40000"/>
              <a:lumOff val="60000"/>
            </a:schemeClr>
          </a:solidFill>
        </p:spPr>
        <p:txBody>
          <a:bodyPr/>
          <a:lstStyle/>
          <a:p>
            <a:r>
              <a:rPr lang="en-US" dirty="0" smtClean="0">
                <a:latin typeface="Footlight MT Light" pitchFamily="18" charset="0"/>
              </a:rPr>
              <a:t>Polarity</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dirty="0" smtClean="0">
                <a:latin typeface="Footlight MT Light" pitchFamily="18" charset="0"/>
              </a:rPr>
              <a:t>The Oxygen atom in water pulls two electrons away from the hydrogen atoms </a:t>
            </a:r>
          </a:p>
          <a:p>
            <a:pPr lvl="1"/>
            <a:r>
              <a:rPr lang="en-US" b="1" dirty="0" smtClean="0">
                <a:latin typeface="Footlight MT Light" pitchFamily="18" charset="0"/>
              </a:rPr>
              <a:t>The water molecule has a positive and negative end</a:t>
            </a:r>
          </a:p>
          <a:p>
            <a:r>
              <a:rPr lang="en-US" b="1" dirty="0" smtClean="0">
                <a:latin typeface="Footlight MT Light" pitchFamily="18" charset="0"/>
              </a:rPr>
              <a:t>Polar solutions mix with polar solutions. </a:t>
            </a:r>
          </a:p>
          <a:p>
            <a:r>
              <a:rPr lang="en-US" b="1" dirty="0" err="1" smtClean="0">
                <a:latin typeface="Footlight MT Light" pitchFamily="18" charset="0"/>
              </a:rPr>
              <a:t>Nonpolar</a:t>
            </a:r>
            <a:r>
              <a:rPr lang="en-US" b="1" dirty="0" smtClean="0">
                <a:latin typeface="Footlight MT Light" pitchFamily="18" charset="0"/>
              </a:rPr>
              <a:t> solutions mix with </a:t>
            </a:r>
            <a:r>
              <a:rPr lang="en-US" b="1" dirty="0" err="1" smtClean="0">
                <a:latin typeface="Footlight MT Light" pitchFamily="18" charset="0"/>
              </a:rPr>
              <a:t>nonpolar</a:t>
            </a:r>
            <a:r>
              <a:rPr lang="en-US" b="1" dirty="0" smtClean="0">
                <a:latin typeface="Footlight MT Light" pitchFamily="18" charset="0"/>
              </a:rPr>
              <a:t> solutions. </a:t>
            </a:r>
          </a:p>
          <a:p>
            <a:r>
              <a:rPr lang="en-US" dirty="0" smtClean="0">
                <a:latin typeface="Footlight MT Light" pitchFamily="18" charset="0"/>
              </a:rPr>
              <a:t>Water(Polar)+Oil(</a:t>
            </a:r>
            <a:r>
              <a:rPr lang="en-US" dirty="0" err="1" smtClean="0">
                <a:latin typeface="Footlight MT Light" pitchFamily="18" charset="0"/>
              </a:rPr>
              <a:t>Nonpolar</a:t>
            </a:r>
            <a:r>
              <a:rPr lang="en-US" dirty="0" smtClean="0">
                <a:latin typeface="Footlight MT Light" pitchFamily="18" charset="0"/>
              </a:rPr>
              <a:t>)=Doesn’t Mix</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2">
              <a:lumMod val="90000"/>
            </a:schemeClr>
          </a:solidFill>
        </p:spPr>
        <p:txBody>
          <a:bodyPr/>
          <a:lstStyle/>
          <a:p>
            <a:r>
              <a:rPr lang="en-US" dirty="0" smtClean="0">
                <a:latin typeface="Footlight MT Light" pitchFamily="18" charset="0"/>
              </a:rPr>
              <a:t>Cohesion</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b="1" dirty="0" smtClean="0">
                <a:latin typeface="Footlight MT Light" pitchFamily="18" charset="0"/>
              </a:rPr>
              <a:t>The attractive force that holds molecules together. </a:t>
            </a:r>
          </a:p>
          <a:p>
            <a:pPr lvl="1"/>
            <a:r>
              <a:rPr lang="en-US" dirty="0" smtClean="0">
                <a:latin typeface="Footlight MT Light" pitchFamily="18" charset="0"/>
              </a:rPr>
              <a:t>Strongest in solids</a:t>
            </a:r>
          </a:p>
          <a:p>
            <a:pPr lvl="1"/>
            <a:r>
              <a:rPr lang="en-US" dirty="0" smtClean="0">
                <a:latin typeface="Footlight MT Light" pitchFamily="18" charset="0"/>
              </a:rPr>
              <a:t>Weakest in gases</a:t>
            </a:r>
          </a:p>
          <a:p>
            <a:r>
              <a:rPr lang="en-US" dirty="0" smtClean="0">
                <a:latin typeface="Footlight MT Light" pitchFamily="18" charset="0"/>
              </a:rPr>
              <a:t>Allows liquids to form droplets and gases to form clouds.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adhesion-cohesion-2.gif"/>
          <p:cNvPicPr>
            <a:picLocks noChangeAspect="1"/>
          </p:cNvPicPr>
          <p:nvPr/>
        </p:nvPicPr>
        <p:blipFill>
          <a:blip r:embed="rId2" cstate="print"/>
          <a:stretch>
            <a:fillRect/>
          </a:stretch>
        </p:blipFill>
        <p:spPr>
          <a:xfrm>
            <a:off x="5562600" y="1295400"/>
            <a:ext cx="3352799" cy="5400482"/>
          </a:xfrm>
          <a:prstGeom prst="rect">
            <a:avLst/>
          </a:prstGeom>
        </p:spPr>
      </p:pic>
      <p:sp>
        <p:nvSpPr>
          <p:cNvPr id="2" name="Title 1"/>
          <p:cNvSpPr>
            <a:spLocks noGrp="1"/>
          </p:cNvSpPr>
          <p:nvPr>
            <p:ph type="title"/>
          </p:nvPr>
        </p:nvSpPr>
        <p:spPr>
          <a:xfrm>
            <a:off x="0" y="0"/>
            <a:ext cx="9144000" cy="1143000"/>
          </a:xfrm>
          <a:solidFill>
            <a:schemeClr val="accent2">
              <a:lumMod val="40000"/>
              <a:lumOff val="60000"/>
            </a:schemeClr>
          </a:solidFill>
        </p:spPr>
        <p:txBody>
          <a:bodyPr/>
          <a:lstStyle/>
          <a:p>
            <a:r>
              <a:rPr lang="en-US" dirty="0" smtClean="0">
                <a:latin typeface="Footlight MT Light" pitchFamily="18" charset="0"/>
              </a:rPr>
              <a:t>Adhesion</a:t>
            </a:r>
            <a:endParaRPr lang="en-US" dirty="0">
              <a:latin typeface="Footlight MT Light" pitchFamily="18" charset="0"/>
            </a:endParaRPr>
          </a:p>
        </p:txBody>
      </p:sp>
      <p:sp>
        <p:nvSpPr>
          <p:cNvPr id="3" name="Content Placeholder 2"/>
          <p:cNvSpPr>
            <a:spLocks noGrp="1"/>
          </p:cNvSpPr>
          <p:nvPr>
            <p:ph idx="1"/>
          </p:nvPr>
        </p:nvSpPr>
        <p:spPr>
          <a:xfrm>
            <a:off x="457200" y="1524000"/>
            <a:ext cx="8229600" cy="4525963"/>
          </a:xfrm>
        </p:spPr>
        <p:txBody>
          <a:bodyPr/>
          <a:lstStyle/>
          <a:p>
            <a:r>
              <a:rPr lang="en-US" dirty="0" smtClean="0">
                <a:latin typeface="Footlight MT Light" pitchFamily="18" charset="0"/>
              </a:rPr>
              <a:t>The property of water that </a:t>
            </a:r>
            <a:br>
              <a:rPr lang="en-US" dirty="0" smtClean="0">
                <a:latin typeface="Footlight MT Light" pitchFamily="18" charset="0"/>
              </a:rPr>
            </a:br>
            <a:r>
              <a:rPr lang="en-US" dirty="0" smtClean="0">
                <a:latin typeface="Footlight MT Light" pitchFamily="18" charset="0"/>
              </a:rPr>
              <a:t>allows it to overcome the </a:t>
            </a:r>
            <a:br>
              <a:rPr lang="en-US" dirty="0" smtClean="0">
                <a:latin typeface="Footlight MT Light" pitchFamily="18" charset="0"/>
              </a:rPr>
            </a:br>
            <a:r>
              <a:rPr lang="en-US" dirty="0" smtClean="0">
                <a:latin typeface="Footlight MT Light" pitchFamily="18" charset="0"/>
              </a:rPr>
              <a:t>force of gravity by sticking </a:t>
            </a:r>
            <a:br>
              <a:rPr lang="en-US" dirty="0" smtClean="0">
                <a:latin typeface="Footlight MT Light" pitchFamily="18" charset="0"/>
              </a:rPr>
            </a:br>
            <a:r>
              <a:rPr lang="en-US" dirty="0" smtClean="0">
                <a:latin typeface="Footlight MT Light" pitchFamily="18" charset="0"/>
              </a:rPr>
              <a:t>to other objects. </a:t>
            </a:r>
          </a:p>
          <a:p>
            <a:r>
              <a:rPr lang="en-US" dirty="0" smtClean="0">
                <a:latin typeface="Footlight MT Light" pitchFamily="18" charset="0"/>
              </a:rPr>
              <a:t>Examples:</a:t>
            </a:r>
          </a:p>
          <a:p>
            <a:pPr lvl="1"/>
            <a:r>
              <a:rPr lang="en-US" dirty="0" smtClean="0">
                <a:latin typeface="Footlight MT Light" pitchFamily="18" charset="0"/>
              </a:rPr>
              <a:t>Water on a mirror</a:t>
            </a:r>
          </a:p>
          <a:p>
            <a:pPr lvl="1"/>
            <a:r>
              <a:rPr lang="en-US" dirty="0" smtClean="0">
                <a:latin typeface="Footlight MT Light" pitchFamily="18" charset="0"/>
              </a:rPr>
              <a:t>Dew on the Grass in the </a:t>
            </a:r>
            <a:br>
              <a:rPr lang="en-US" dirty="0" smtClean="0">
                <a:latin typeface="Footlight MT Light" pitchFamily="18" charset="0"/>
              </a:rPr>
            </a:br>
            <a:r>
              <a:rPr lang="en-US" dirty="0" smtClean="0">
                <a:latin typeface="Footlight MT Light" pitchFamily="18" charset="0"/>
              </a:rPr>
              <a:t>morning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smtClean="0">
                <a:latin typeface="Footlight MT Light" pitchFamily="18" charset="0"/>
              </a:rPr>
              <a:t>Surface Tension</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b="1" dirty="0" smtClean="0">
                <a:latin typeface="Footlight MT Light" pitchFamily="18" charset="0"/>
              </a:rPr>
              <a:t>Property of liquids that allows their surfaces to behave as if they were covered by a thin, elastic film. </a:t>
            </a:r>
          </a:p>
          <a:p>
            <a:endParaRPr lang="en-US" b="1" dirty="0">
              <a:latin typeface="Footlight MT Light" pitchFamily="18" charset="0"/>
              <a:hlinkClick r:id="rId2"/>
            </a:endParaRPr>
          </a:p>
          <a:p>
            <a:endParaRPr lang="en-US" b="1" dirty="0" smtClean="0">
              <a:latin typeface="Footlight MT Light" pitchFamily="18" charset="0"/>
              <a:hlinkClick r:id="rId2"/>
            </a:endParaRPr>
          </a:p>
          <a:p>
            <a:pPr algn="ctr">
              <a:buNone/>
            </a:pPr>
            <a:r>
              <a:rPr lang="en-US" b="1" dirty="0" smtClean="0">
                <a:latin typeface="Footlight MT Light" pitchFamily="18" charset="0"/>
                <a:hlinkClick r:id="rId2"/>
              </a:rPr>
              <a:t>Water: To Stick or Not to Stick</a:t>
            </a:r>
            <a:endParaRPr lang="en-US" b="1" dirty="0" smtClean="0">
              <a:latin typeface="Footlight MT Light"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9-Layer-Density-201012080001.jpg"/>
          <p:cNvPicPr>
            <a:picLocks noChangeAspect="1"/>
          </p:cNvPicPr>
          <p:nvPr/>
        </p:nvPicPr>
        <p:blipFill>
          <a:blip r:embed="rId2" cstate="print"/>
          <a:stretch>
            <a:fillRect/>
          </a:stretch>
        </p:blipFill>
        <p:spPr>
          <a:xfrm>
            <a:off x="4876800" y="2362200"/>
            <a:ext cx="3886200" cy="3886200"/>
          </a:xfrm>
          <a:prstGeom prst="rect">
            <a:avLst/>
          </a:prstGeom>
        </p:spPr>
      </p:pic>
      <p:sp>
        <p:nvSpPr>
          <p:cNvPr id="2" name="Title 1"/>
          <p:cNvSpPr>
            <a:spLocks noGrp="1"/>
          </p:cNvSpPr>
          <p:nvPr>
            <p:ph type="title"/>
          </p:nvPr>
        </p:nvSpPr>
        <p:spPr>
          <a:xfrm>
            <a:off x="0" y="0"/>
            <a:ext cx="9144000" cy="1143000"/>
          </a:xfrm>
          <a:solidFill>
            <a:srgbClr val="FFFF66"/>
          </a:solidFill>
        </p:spPr>
        <p:txBody>
          <a:bodyPr/>
          <a:lstStyle/>
          <a:p>
            <a:r>
              <a:rPr lang="en-US" dirty="0" smtClean="0">
                <a:latin typeface="Footlight MT Light" pitchFamily="18" charset="0"/>
              </a:rPr>
              <a:t>Density</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dirty="0" smtClean="0">
                <a:latin typeface="Footlight MT Light" pitchFamily="18" charset="0"/>
              </a:rPr>
              <a:t>The density of pure water is 1.0g/</a:t>
            </a:r>
            <a:r>
              <a:rPr lang="en-US" dirty="0" err="1" smtClean="0">
                <a:latin typeface="Footlight MT Light" pitchFamily="18" charset="0"/>
              </a:rPr>
              <a:t>mL</a:t>
            </a:r>
            <a:endParaRPr lang="en-US" dirty="0" smtClean="0">
              <a:latin typeface="Footlight MT Light" pitchFamily="18" charset="0"/>
            </a:endParaRPr>
          </a:p>
          <a:p>
            <a:r>
              <a:rPr lang="en-US" dirty="0" smtClean="0">
                <a:latin typeface="Footlight MT Light" pitchFamily="18" charset="0"/>
              </a:rPr>
              <a:t>If a substance has a density less than 1.0g/</a:t>
            </a:r>
            <a:r>
              <a:rPr lang="en-US" dirty="0" err="1" smtClean="0">
                <a:latin typeface="Footlight MT Light" pitchFamily="18" charset="0"/>
              </a:rPr>
              <a:t>mL</a:t>
            </a:r>
            <a:r>
              <a:rPr lang="en-US" dirty="0" smtClean="0">
                <a:latin typeface="Footlight MT Light" pitchFamily="18" charset="0"/>
              </a:rPr>
              <a:t> it will float. </a:t>
            </a:r>
          </a:p>
          <a:p>
            <a:r>
              <a:rPr lang="en-US" dirty="0" smtClean="0">
                <a:latin typeface="Footlight MT Light" pitchFamily="18" charset="0"/>
              </a:rPr>
              <a:t>If a substance has a</a:t>
            </a:r>
            <a:br>
              <a:rPr lang="en-US" dirty="0" smtClean="0">
                <a:latin typeface="Footlight MT Light" pitchFamily="18" charset="0"/>
              </a:rPr>
            </a:br>
            <a:r>
              <a:rPr lang="en-US" dirty="0" smtClean="0">
                <a:latin typeface="Footlight MT Light" pitchFamily="18" charset="0"/>
              </a:rPr>
              <a:t>density greater than </a:t>
            </a:r>
            <a:br>
              <a:rPr lang="en-US" dirty="0" smtClean="0">
                <a:latin typeface="Footlight MT Light" pitchFamily="18" charset="0"/>
              </a:rPr>
            </a:br>
            <a:r>
              <a:rPr lang="en-US" dirty="0" smtClean="0">
                <a:latin typeface="Footlight MT Light" pitchFamily="18" charset="0"/>
              </a:rPr>
              <a:t>1.0g/</a:t>
            </a:r>
            <a:r>
              <a:rPr lang="en-US" dirty="0" err="1" smtClean="0">
                <a:latin typeface="Footlight MT Light" pitchFamily="18" charset="0"/>
              </a:rPr>
              <a:t>mL</a:t>
            </a:r>
            <a:r>
              <a:rPr lang="en-US" dirty="0" smtClean="0">
                <a:latin typeface="Footlight MT Light" pitchFamily="18" charset="0"/>
              </a:rPr>
              <a:t> it will sink.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6">
              <a:lumMod val="60000"/>
              <a:lumOff val="40000"/>
            </a:schemeClr>
          </a:solidFill>
        </p:spPr>
        <p:txBody>
          <a:bodyPr/>
          <a:lstStyle/>
          <a:p>
            <a:r>
              <a:rPr lang="en-US" dirty="0" smtClean="0">
                <a:latin typeface="Footlight MT Light" pitchFamily="18" charset="0"/>
              </a:rPr>
              <a:t>Specific Heat</a:t>
            </a:r>
            <a:endParaRPr lang="en-US" dirty="0">
              <a:latin typeface="Footlight MT Light" pitchFamily="18" charset="0"/>
            </a:endParaRPr>
          </a:p>
        </p:txBody>
      </p:sp>
      <p:sp>
        <p:nvSpPr>
          <p:cNvPr id="3" name="Content Placeholder 2"/>
          <p:cNvSpPr>
            <a:spLocks noGrp="1"/>
          </p:cNvSpPr>
          <p:nvPr>
            <p:ph idx="1"/>
          </p:nvPr>
        </p:nvSpPr>
        <p:spPr/>
        <p:txBody>
          <a:bodyPr/>
          <a:lstStyle/>
          <a:p>
            <a:r>
              <a:rPr lang="en-US" dirty="0" smtClean="0">
                <a:latin typeface="Footlight MT Light" pitchFamily="18" charset="0"/>
              </a:rPr>
              <a:t>The amount of energy required to raise the temperature of matter. </a:t>
            </a:r>
          </a:p>
          <a:p>
            <a:r>
              <a:rPr lang="en-US" dirty="0" smtClean="0">
                <a:latin typeface="Footlight MT Light" pitchFamily="18" charset="0"/>
              </a:rPr>
              <a:t>Water has a very high specific heat.</a:t>
            </a:r>
          </a:p>
          <a:p>
            <a:endParaRPr lang="en-US" dirty="0">
              <a:latin typeface="Footlight MT Light" pitchFamily="18" charset="0"/>
            </a:endParaRPr>
          </a:p>
          <a:p>
            <a:pPr algn="ctr">
              <a:buNone/>
            </a:pPr>
            <a:r>
              <a:rPr lang="en-US" dirty="0" smtClean="0">
                <a:latin typeface="Footlight MT Light" pitchFamily="18" charset="0"/>
                <a:hlinkClick r:id="rId2"/>
              </a:rPr>
              <a:t>Bottle Burn Experiment</a:t>
            </a:r>
            <a:r>
              <a:rPr lang="en-US" dirty="0" smtClean="0">
                <a:latin typeface="Footlight MT Light" pitchFamily="18" charset="0"/>
              </a:rPr>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1229</Words>
  <Application>Microsoft Office PowerPoint</Application>
  <PresentationFormat>On-screen Show (4:3)</PresentationFormat>
  <Paragraphs>210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Unit 1: Intro to Hydrosphere Notes </vt:lpstr>
      <vt:lpstr>What makes water unique?</vt:lpstr>
      <vt:lpstr>Water’s Unique Properties</vt:lpstr>
      <vt:lpstr>Polarity</vt:lpstr>
      <vt:lpstr>Cohesion</vt:lpstr>
      <vt:lpstr>Adhesion</vt:lpstr>
      <vt:lpstr>Surface Tension</vt:lpstr>
      <vt:lpstr>Density</vt:lpstr>
      <vt:lpstr>Specific Heat</vt:lpstr>
      <vt:lpstr>Water on Earth</vt:lpstr>
      <vt:lpstr>The Water Cycle</vt:lpstr>
      <vt:lpstr>Slide 12</vt:lpstr>
      <vt:lpstr>Evaporation</vt:lpstr>
      <vt:lpstr>Slide 14</vt:lpstr>
      <vt:lpstr>Condensation</vt:lpstr>
      <vt:lpstr>Precipitation</vt:lpstr>
      <vt:lpstr>Precipitation Continued</vt:lpstr>
      <vt:lpstr>What is Water Collection?</vt:lpstr>
      <vt:lpstr>What is a river basin?</vt:lpstr>
      <vt:lpstr>River Basins vs. Watersheds</vt:lpstr>
      <vt:lpstr>Slide 21</vt:lpstr>
      <vt:lpstr>What is a divide?</vt:lpstr>
      <vt:lpstr>What river basin do we live in?</vt:lpstr>
      <vt:lpstr>Slide 24</vt:lpstr>
      <vt:lpstr>Ponds and Lakes</vt:lpstr>
      <vt:lpstr>Natural Eutrophication</vt:lpstr>
      <vt:lpstr>Cultural Eutrophication</vt:lpstr>
      <vt:lpstr>Groundwater</vt:lpstr>
      <vt:lpstr>Porosity</vt:lpstr>
      <vt:lpstr>Slide 30</vt:lpstr>
      <vt:lpstr>Groundwater</vt:lpstr>
      <vt:lpstr>Groundwater</vt:lpstr>
      <vt:lpstr>Groundwater</vt:lpstr>
      <vt:lpstr>Slide 34</vt:lpstr>
      <vt:lpstr>Aquifers</vt:lpstr>
      <vt:lpstr>Artesian Wells</vt:lpstr>
      <vt:lpstr>Why is the ocean salty?</vt:lpstr>
      <vt:lpstr>How do oceans affect the climate?</vt:lpstr>
      <vt:lpstr>Vocabulary: Check to make sure this is all included in your notes somewhere!  </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Hydrosphere Notes</dc:title>
  <dc:creator>ekeener</dc:creator>
  <cp:lastModifiedBy>ekeener</cp:lastModifiedBy>
  <cp:revision>46</cp:revision>
  <dcterms:created xsi:type="dcterms:W3CDTF">2013-12-06T16:50:36Z</dcterms:created>
  <dcterms:modified xsi:type="dcterms:W3CDTF">2015-09-03T15:34:48Z</dcterms:modified>
</cp:coreProperties>
</file>