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7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0" autoAdjust="0"/>
    <p:restoredTop sz="94660"/>
  </p:normalViewPr>
  <p:slideViewPr>
    <p:cSldViewPr>
      <p:cViewPr varScale="1">
        <p:scale>
          <a:sx n="70" d="100"/>
          <a:sy n="70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368D0-FD50-48D7-BC59-8B92F8B478ED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27DF-457B-49AB-BF3A-3CA8F426CE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590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Physical and Chemical Properties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Physical and Chemical Change 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Chemical Equations and Reactions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What is a chemical formula?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A molecule of a compound is represented by a chemical formula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Each element is represented by the symbol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The number of each type of element is represented by a subscript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13800" dirty="0" smtClean="0">
                <a:solidFill>
                  <a:schemeClr val="bg1"/>
                </a:solidFill>
                <a:latin typeface="Footlight MT Light" pitchFamily="18" charset="0"/>
              </a:rPr>
              <a:t>C</a:t>
            </a:r>
            <a:r>
              <a:rPr lang="en-US" sz="13800" baseline="-25000" dirty="0" smtClean="0">
                <a:solidFill>
                  <a:schemeClr val="bg1"/>
                </a:solidFill>
                <a:latin typeface="Footlight MT Light" pitchFamily="18" charset="0"/>
              </a:rPr>
              <a:t>6</a:t>
            </a:r>
            <a:r>
              <a:rPr lang="en-US" sz="13800" dirty="0" smtClean="0">
                <a:solidFill>
                  <a:schemeClr val="bg1"/>
                </a:solidFill>
                <a:latin typeface="Footlight MT Light" pitchFamily="18" charset="0"/>
              </a:rPr>
              <a:t>H</a:t>
            </a:r>
            <a:r>
              <a:rPr lang="en-US" sz="13800" baseline="-25000" dirty="0" smtClean="0">
                <a:solidFill>
                  <a:schemeClr val="bg1"/>
                </a:solidFill>
                <a:latin typeface="Footlight MT Light" pitchFamily="18" charset="0"/>
              </a:rPr>
              <a:t>12</a:t>
            </a:r>
            <a:r>
              <a:rPr lang="en-US" sz="13800" dirty="0" smtClean="0">
                <a:solidFill>
                  <a:schemeClr val="bg1"/>
                </a:solidFill>
                <a:latin typeface="Footlight MT Light" pitchFamily="18" charset="0"/>
              </a:rPr>
              <a:t>O</a:t>
            </a:r>
            <a:r>
              <a:rPr lang="en-US" sz="13800" baseline="-25000" dirty="0" smtClean="0">
                <a:solidFill>
                  <a:schemeClr val="bg1"/>
                </a:solidFill>
                <a:latin typeface="Footlight MT Light" pitchFamily="18" charset="0"/>
              </a:rPr>
              <a:t>6</a:t>
            </a:r>
            <a:endParaRPr lang="en-US" sz="13800" baseline="-25000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143000" y="1752600"/>
            <a:ext cx="1447800" cy="1828800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9461" name="Straight Arrow Connector 5"/>
          <p:cNvCxnSpPr>
            <a:cxnSpLocks noChangeShapeType="1"/>
            <a:stCxn id="19460" idx="2"/>
          </p:cNvCxnSpPr>
          <p:nvPr/>
        </p:nvCxnSpPr>
        <p:spPr bwMode="auto">
          <a:xfrm flipH="1">
            <a:off x="1828800" y="3581400"/>
            <a:ext cx="38100" cy="1371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533400" y="5105400"/>
            <a:ext cx="3048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Footlight MT Light" pitchFamily="18" charset="0"/>
              </a:rPr>
              <a:t>Element Symbol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495800" y="2667000"/>
            <a:ext cx="1371600" cy="14478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9464" name="Straight Arrow Connector 9"/>
          <p:cNvCxnSpPr>
            <a:cxnSpLocks noChangeShapeType="1"/>
            <a:stCxn id="19463" idx="4"/>
          </p:cNvCxnSpPr>
          <p:nvPr/>
        </p:nvCxnSpPr>
        <p:spPr bwMode="auto">
          <a:xfrm>
            <a:off x="5181600" y="4114800"/>
            <a:ext cx="228600" cy="990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5257800" y="5181600"/>
            <a:ext cx="251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Footlight MT Light" pitchFamily="18" charset="0"/>
              </a:rPr>
              <a:t>Subscript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143000" y="3733800"/>
            <a:ext cx="990600" cy="1295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638800" y="4114800"/>
            <a:ext cx="685800" cy="914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2048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What is a chemical equation?</a:t>
            </a:r>
            <a:r>
              <a:rPr lang="en-US" dirty="0" smtClean="0"/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bg1"/>
                </a:solidFill>
                <a:latin typeface="Footlight MT Light" pitchFamily="18" charset="0"/>
              </a:rPr>
              <a:t>A chemical equation represents the changes that take place in a chemical reaction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7200" dirty="0" smtClean="0">
                <a:solidFill>
                  <a:schemeClr val="bg1"/>
                </a:solidFill>
                <a:latin typeface="Footlight MT Light" pitchFamily="18" charset="0"/>
              </a:rPr>
              <a:t>2H</a:t>
            </a:r>
            <a:r>
              <a:rPr lang="en-US" sz="7200" baseline="-25000" dirty="0" smtClean="0">
                <a:solidFill>
                  <a:schemeClr val="bg1"/>
                </a:solidFill>
                <a:latin typeface="Footlight MT Light" pitchFamily="18" charset="0"/>
              </a:rPr>
              <a:t>2</a:t>
            </a:r>
            <a:r>
              <a:rPr lang="en-US" sz="7200" dirty="0" smtClean="0">
                <a:solidFill>
                  <a:schemeClr val="bg1"/>
                </a:solidFill>
                <a:latin typeface="Footlight MT Light" pitchFamily="18" charset="0"/>
              </a:rPr>
              <a:t>O</a:t>
            </a:r>
            <a:r>
              <a:rPr lang="en-US" sz="7200" baseline="-25000" dirty="0" smtClean="0">
                <a:solidFill>
                  <a:schemeClr val="bg1"/>
                </a:solidFill>
                <a:latin typeface="Footlight MT Light" pitchFamily="18" charset="0"/>
              </a:rPr>
              <a:t>2</a:t>
            </a:r>
            <a:r>
              <a:rPr lang="en-US" sz="7200" dirty="0" smtClean="0">
                <a:solidFill>
                  <a:schemeClr val="bg1"/>
                </a:solidFill>
                <a:latin typeface="Footlight MT Light" pitchFamily="18" charset="0"/>
              </a:rPr>
              <a:t> 	2H</a:t>
            </a:r>
            <a:r>
              <a:rPr lang="en-US" sz="7200" baseline="-25000" dirty="0" smtClean="0">
                <a:solidFill>
                  <a:schemeClr val="bg1"/>
                </a:solidFill>
                <a:latin typeface="Footlight MT Light" pitchFamily="18" charset="0"/>
              </a:rPr>
              <a:t>2</a:t>
            </a:r>
            <a:r>
              <a:rPr lang="en-US" sz="7200" dirty="0" smtClean="0">
                <a:solidFill>
                  <a:schemeClr val="bg1"/>
                </a:solidFill>
                <a:latin typeface="Footlight MT Light" pitchFamily="18" charset="0"/>
              </a:rPr>
              <a:t>0 +O</a:t>
            </a:r>
            <a:r>
              <a:rPr lang="en-US" sz="7200" baseline="-25000" dirty="0" smtClean="0">
                <a:solidFill>
                  <a:schemeClr val="bg1"/>
                </a:solidFill>
                <a:latin typeface="Footlight MT Light" pitchFamily="18" charset="0"/>
              </a:rPr>
              <a:t>2</a:t>
            </a:r>
            <a:endParaRPr lang="en-US" sz="7200" baseline="-25000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cxnSp>
        <p:nvCxnSpPr>
          <p:cNvPr id="22531" name="Straight Arrow Connector 4"/>
          <p:cNvCxnSpPr>
            <a:cxnSpLocks noChangeShapeType="1"/>
          </p:cNvCxnSpPr>
          <p:nvPr/>
        </p:nvCxnSpPr>
        <p:spPr bwMode="auto">
          <a:xfrm>
            <a:off x="3505200" y="2362200"/>
            <a:ext cx="609600" cy="0"/>
          </a:xfrm>
          <a:prstGeom prst="straightConnector1">
            <a:avLst/>
          </a:prstGeom>
          <a:noFill/>
          <a:ln w="53975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066800" y="1752600"/>
            <a:ext cx="685800" cy="1143000"/>
          </a:xfrm>
          <a:prstGeom prst="rect">
            <a:avLst/>
          </a:prstGeom>
          <a:noFill/>
          <a:ln w="539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2533" name="Straight Arrow Connector 6"/>
          <p:cNvCxnSpPr>
            <a:cxnSpLocks noChangeShapeType="1"/>
          </p:cNvCxnSpPr>
          <p:nvPr/>
        </p:nvCxnSpPr>
        <p:spPr bwMode="auto">
          <a:xfrm>
            <a:off x="914400" y="2895600"/>
            <a:ext cx="762000" cy="1524000"/>
          </a:xfrm>
          <a:prstGeom prst="straightConnector1">
            <a:avLst/>
          </a:prstGeom>
          <a:noFill/>
          <a:ln w="539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1828800" y="4419600"/>
            <a:ext cx="6781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Footlight MT Light" pitchFamily="18" charset="0"/>
              </a:rPr>
              <a:t>Coefficient: </a:t>
            </a:r>
            <a:r>
              <a:rPr lang="en-US" sz="3600" dirty="0">
                <a:solidFill>
                  <a:schemeClr val="bg1"/>
                </a:solidFill>
                <a:latin typeface="Footlight MT Light" pitchFamily="18" charset="0"/>
              </a:rPr>
              <a:t>Multiply  by subscript to calculate number of atoms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sp>
        <p:nvSpPr>
          <p:cNvPr id="22535" name="Left Brace 12"/>
          <p:cNvSpPr>
            <a:spLocks/>
          </p:cNvSpPr>
          <p:nvPr/>
        </p:nvSpPr>
        <p:spPr bwMode="auto">
          <a:xfrm rot="5400000">
            <a:off x="1333500" y="-190500"/>
            <a:ext cx="762000" cy="3124200"/>
          </a:xfrm>
          <a:prstGeom prst="leftBrace">
            <a:avLst>
              <a:gd name="adj1" fmla="val 8333"/>
              <a:gd name="adj2" fmla="val 50000"/>
            </a:avLst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152400" y="304800"/>
            <a:ext cx="297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Footlight MT Light" pitchFamily="18" charset="0"/>
              </a:rPr>
              <a:t>Reactants</a:t>
            </a:r>
          </a:p>
        </p:txBody>
      </p:sp>
      <p:sp>
        <p:nvSpPr>
          <p:cNvPr id="22537" name="Left Brace 15"/>
          <p:cNvSpPr>
            <a:spLocks/>
          </p:cNvSpPr>
          <p:nvPr/>
        </p:nvSpPr>
        <p:spPr bwMode="auto">
          <a:xfrm rot="5400000">
            <a:off x="5753100" y="-38100"/>
            <a:ext cx="762000" cy="3124200"/>
          </a:xfrm>
          <a:prstGeom prst="leftBrace">
            <a:avLst>
              <a:gd name="adj1" fmla="val 8333"/>
              <a:gd name="adj2" fmla="val 50000"/>
            </a:avLst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TextBox 16"/>
          <p:cNvSpPr txBox="1">
            <a:spLocks noChangeArrowheads="1"/>
          </p:cNvSpPr>
          <p:nvPr/>
        </p:nvSpPr>
        <p:spPr bwMode="auto">
          <a:xfrm>
            <a:off x="4724400" y="304800"/>
            <a:ext cx="297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Footlight MT Light" pitchFamily="18" charset="0"/>
              </a:rPr>
              <a:t>Product</a:t>
            </a:r>
            <a:r>
              <a:rPr lang="en-US" sz="4000" dirty="0"/>
              <a:t>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600200" y="3124200"/>
            <a:ext cx="685800" cy="1295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20200" cy="5029200"/>
          </a:xfrm>
          <a:noFill/>
        </p:spPr>
      </p:pic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609600" y="5105400"/>
            <a:ext cx="8305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Footlight MT Light" pitchFamily="18" charset="0"/>
              </a:rPr>
              <a:t>Reactants:</a:t>
            </a:r>
            <a:r>
              <a:rPr lang="en-US" sz="4000" dirty="0">
                <a:solidFill>
                  <a:schemeClr val="bg1"/>
                </a:solidFill>
                <a:latin typeface="Footlight MT Light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Written </a:t>
            </a:r>
            <a:r>
              <a:rPr lang="en-US" sz="4000" dirty="0">
                <a:solidFill>
                  <a:schemeClr val="bg1"/>
                </a:solidFill>
                <a:latin typeface="Footlight MT Light" pitchFamily="18" charset="0"/>
              </a:rPr>
              <a:t>before the arrow</a:t>
            </a:r>
          </a:p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Footlight MT Light" pitchFamily="18" charset="0"/>
              </a:rPr>
              <a:t>Products:</a:t>
            </a:r>
            <a:r>
              <a:rPr lang="en-US" sz="4000" dirty="0">
                <a:solidFill>
                  <a:schemeClr val="bg1"/>
                </a:solidFill>
                <a:latin typeface="Footlight MT Light" pitchFamily="18" charset="0"/>
              </a:rPr>
              <a:t> Written after the arrow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Evidence of a Chemical Reaction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A p</a:t>
            </a:r>
            <a:r>
              <a:rPr lang="en-US" u="sng" dirty="0" smtClean="0">
                <a:solidFill>
                  <a:schemeClr val="bg1"/>
                </a:solidFill>
                <a:latin typeface="Footlight MT Light" pitchFamily="18" charset="0"/>
              </a:rPr>
              <a:t>recipitate </a:t>
            </a: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is a solid that forms when two liquids react with each other.</a:t>
            </a:r>
          </a:p>
          <a:p>
            <a:endParaRPr lang="en-US" u="sng" dirty="0" smtClean="0">
              <a:solidFill>
                <a:schemeClr val="bg1"/>
              </a:solidFill>
              <a:latin typeface="Footlight MT Light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The precipitate is a product of the chemical reaction</a:t>
            </a:r>
          </a:p>
          <a:p>
            <a:endParaRPr lang="en-US" dirty="0" smtClean="0">
              <a:solidFill>
                <a:schemeClr val="bg1"/>
              </a:solidFill>
              <a:latin typeface="Footlight MT Light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Liquid + liquid </a:t>
            </a: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  <a:sym typeface="Wingdings" pitchFamily="2" charset="2"/>
              </a:rPr>
              <a:t> solid</a:t>
            </a:r>
            <a:endParaRPr lang="en-US" dirty="0" smtClean="0">
              <a:solidFill>
                <a:schemeClr val="bg1"/>
              </a:solidFill>
              <a:latin typeface="Footlight MT Light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Bill Nye- Simple Chemical Reactions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http://www.youtube.com/watch?v=4lBFVd1yx3U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pic>
        <p:nvPicPr>
          <p:cNvPr id="1026" name="Picture 2" descr="http://www.staceypageonline.com/wp-content/uploads/2013/08/Bill-n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810000" cy="382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Physical Properties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Physical properties can be observed and measured without changing the kind of matter being studied.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Examples: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Melting point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Boiling point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Density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Color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Chemical Properties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867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Chemical Properties can be recognized only when substances react or do not react chemically with on another; when they undergo a change in composition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Examples: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Reacting with Oxygen 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Flammability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Rusting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Reacting with Acids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Metals react to form compounds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Bases react to form water and neutralize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What is a physical change?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The chemical composition of the substance does not change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bg1"/>
              </a:solidFill>
              <a:latin typeface="Footlight MT Light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Changes in size, shape, or state of matter</a:t>
            </a:r>
          </a:p>
          <a:p>
            <a:pPr eaLnBrk="1" hangingPunct="1">
              <a:buNone/>
              <a:defRPr/>
            </a:pPr>
            <a:endParaRPr lang="en-US" dirty="0" smtClean="0">
              <a:solidFill>
                <a:schemeClr val="bg1"/>
              </a:solidFill>
              <a:latin typeface="Footlight MT Light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Footlight MT Light" pitchFamily="18" charset="0"/>
              </a:rPr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Footlight MT Light" pitchFamily="18" charset="0"/>
              </a:rPr>
              <a:t>Tearing paper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1"/>
                </a:solidFill>
                <a:latin typeface="Footlight MT Light" pitchFamily="18" charset="0"/>
              </a:rPr>
              <a:t>Boiling </a:t>
            </a:r>
            <a:r>
              <a:rPr lang="en-US" sz="2800" dirty="0" smtClean="0">
                <a:solidFill>
                  <a:schemeClr val="bg1"/>
                </a:solidFill>
                <a:latin typeface="Footlight MT Light" pitchFamily="18" charset="0"/>
              </a:rPr>
              <a:t>Water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Footlight MT Light" pitchFamily="18" charset="0"/>
              </a:rPr>
              <a:t>Freezing </a:t>
            </a:r>
            <a:r>
              <a:rPr lang="en-US" sz="2800" dirty="0" err="1" smtClean="0">
                <a:solidFill>
                  <a:schemeClr val="bg1"/>
                </a:solidFill>
                <a:latin typeface="Footlight MT Light" pitchFamily="18" charset="0"/>
              </a:rPr>
              <a:t>Kool</a:t>
            </a:r>
            <a:r>
              <a:rPr lang="en-US" sz="2800" dirty="0" smtClean="0">
                <a:solidFill>
                  <a:schemeClr val="bg1"/>
                </a:solidFill>
                <a:latin typeface="Footlight MT Light" pitchFamily="18" charset="0"/>
              </a:rPr>
              <a:t>-aid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What is a chemical change?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A change in which a new/different substance is formed</a:t>
            </a:r>
          </a:p>
          <a:p>
            <a:pPr eaLnBrk="1" hangingPunct="1">
              <a:defRPr/>
            </a:pP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Examples: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Burning Paper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Digesting Food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latin typeface="Footlight MT Light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Indicators of chemical change: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Creation of light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Creation of heat or temperature change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Creation of a gas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Color Change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Formation of a precipitate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92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Physical or Chemical Change?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Tearing paper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Melting ice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Digesting food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Rusting bicycle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Chopping Wood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Baking a cake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Making salt water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Burning wood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Wrap Up Video</a:t>
            </a:r>
            <a:b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(Physical and Chemical Change)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http://www.youtube.com/watch?v=C4pQQQNwy30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What is the Law of Conservation of Mass?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bg1"/>
                </a:solidFill>
                <a:latin typeface="Footlight MT Light" pitchFamily="18" charset="0"/>
              </a:rPr>
              <a:t>Regardless of how substances are changed, the total mass (or amount of matter) remains the same</a:t>
            </a:r>
          </a:p>
          <a:p>
            <a:pPr eaLnBrk="1" hangingPunct="1">
              <a:defRPr/>
            </a:pPr>
            <a:endParaRPr lang="en-US" sz="4000" dirty="0">
              <a:solidFill>
                <a:schemeClr val="bg1"/>
              </a:solidFill>
              <a:latin typeface="Footlight MT Light" pitchFamily="18" charset="0"/>
            </a:endParaRPr>
          </a:p>
          <a:p>
            <a:pPr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Footlight MT Light" pitchFamily="18" charset="0"/>
              </a:rPr>
              <a:t>http://www.youtube.com/watch?v=geoQ2qJGGJs</a:t>
            </a:r>
            <a:endParaRPr lang="en-US" sz="4000" dirty="0" smtClean="0">
              <a:solidFill>
                <a:schemeClr val="bg1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315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Footlight MT Light</vt:lpstr>
      <vt:lpstr>Wingdings</vt:lpstr>
      <vt:lpstr>Office Theme</vt:lpstr>
      <vt:lpstr>Physical and Chemical Properties Physical and Chemical Change  Chemical Equations and Reactions Notes</vt:lpstr>
      <vt:lpstr>Physical Properties</vt:lpstr>
      <vt:lpstr>Chemical Properties</vt:lpstr>
      <vt:lpstr>What is a physical change? </vt:lpstr>
      <vt:lpstr>What is a chemical change?</vt:lpstr>
      <vt:lpstr>PowerPoint Presentation</vt:lpstr>
      <vt:lpstr>Physical or Chemical Change?</vt:lpstr>
      <vt:lpstr>Wrap Up Video (Physical and Chemical Change)</vt:lpstr>
      <vt:lpstr>What is the Law of Conservation of Mass?</vt:lpstr>
      <vt:lpstr>What is a chemical formula? </vt:lpstr>
      <vt:lpstr>PowerPoint Presentation</vt:lpstr>
      <vt:lpstr>PowerPoint Presentation</vt:lpstr>
      <vt:lpstr>What is a chemical equation??</vt:lpstr>
      <vt:lpstr>PowerPoint Presentation</vt:lpstr>
      <vt:lpstr>PowerPoint Presentation</vt:lpstr>
      <vt:lpstr>Evidence of a Chemical Reaction</vt:lpstr>
      <vt:lpstr>Bill Nye- Simple Chemical Reactions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ekeener</dc:creator>
  <cp:lastModifiedBy>Erin Keener</cp:lastModifiedBy>
  <cp:revision>12</cp:revision>
  <dcterms:created xsi:type="dcterms:W3CDTF">2013-09-24T13:45:47Z</dcterms:created>
  <dcterms:modified xsi:type="dcterms:W3CDTF">2015-10-28T17:25:14Z</dcterms:modified>
</cp:coreProperties>
</file>